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95" r:id="rId2"/>
    <p:sldId id="258" r:id="rId3"/>
    <p:sldId id="2887" r:id="rId4"/>
    <p:sldId id="2903" r:id="rId5"/>
    <p:sldId id="2905" r:id="rId6"/>
    <p:sldId id="2897" r:id="rId7"/>
    <p:sldId id="2896" r:id="rId8"/>
    <p:sldId id="2906" r:id="rId9"/>
    <p:sldId id="2907" r:id="rId10"/>
    <p:sldId id="2908" r:id="rId11"/>
    <p:sldId id="2911" r:id="rId12"/>
    <p:sldId id="469" r:id="rId13"/>
    <p:sldId id="29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F24"/>
    <a:srgbClr val="004C87"/>
    <a:srgbClr val="E8415A"/>
    <a:srgbClr val="35A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36CA0-4447-4A5B-A061-13EC2F0A3CD5}" v="9" dt="2023-04-10T15:08:56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548"/>
  </p:normalViewPr>
  <p:slideViewPr>
    <p:cSldViewPr snapToGrid="0">
      <p:cViewPr varScale="1">
        <p:scale>
          <a:sx n="92" d="100"/>
          <a:sy n="92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ma Dayma" userId="cc3e11ca-7c9b-4cc3-99cd-226505c2b084" providerId="ADAL" clId="{AF836CA0-4447-4A5B-A061-13EC2F0A3CD5}"/>
    <pc:docChg chg="custSel modSld">
      <pc:chgData name="Seema Dayma" userId="cc3e11ca-7c9b-4cc3-99cd-226505c2b084" providerId="ADAL" clId="{AF836CA0-4447-4A5B-A061-13EC2F0A3CD5}" dt="2023-04-10T15:09:47.803" v="98" actId="1076"/>
      <pc:docMkLst>
        <pc:docMk/>
      </pc:docMkLst>
      <pc:sldChg chg="addSp delSp modSp mod">
        <pc:chgData name="Seema Dayma" userId="cc3e11ca-7c9b-4cc3-99cd-226505c2b084" providerId="ADAL" clId="{AF836CA0-4447-4A5B-A061-13EC2F0A3CD5}" dt="2023-04-10T15:06:05.527" v="15" actId="478"/>
        <pc:sldMkLst>
          <pc:docMk/>
          <pc:sldMk cId="0" sldId="258"/>
        </pc:sldMkLst>
        <pc:spChg chg="mod">
          <ac:chgData name="Seema Dayma" userId="cc3e11ca-7c9b-4cc3-99cd-226505c2b084" providerId="ADAL" clId="{AF836CA0-4447-4A5B-A061-13EC2F0A3CD5}" dt="2023-04-10T15:05:21.278" v="9" actId="20577"/>
          <ac:spMkLst>
            <pc:docMk/>
            <pc:sldMk cId="0" sldId="258"/>
            <ac:spMk id="4" creationId="{00000000-0000-0000-0000-000000000000}"/>
          </ac:spMkLst>
        </pc:spChg>
        <pc:picChg chg="add del mod">
          <ac:chgData name="Seema Dayma" userId="cc3e11ca-7c9b-4cc3-99cd-226505c2b084" providerId="ADAL" clId="{AF836CA0-4447-4A5B-A061-13EC2F0A3CD5}" dt="2023-04-10T15:06:05.527" v="15" actId="478"/>
          <ac:picMkLst>
            <pc:docMk/>
            <pc:sldMk cId="0" sldId="258"/>
            <ac:picMk id="8" creationId="{6752B105-8B8A-C6DC-89E7-E6740DFDB64E}"/>
          </ac:picMkLst>
        </pc:picChg>
      </pc:sldChg>
      <pc:sldChg chg="delSp mod">
        <pc:chgData name="Seema Dayma" userId="cc3e11ca-7c9b-4cc3-99cd-226505c2b084" providerId="ADAL" clId="{AF836CA0-4447-4A5B-A061-13EC2F0A3CD5}" dt="2023-04-10T15:08:24.405" v="65" actId="478"/>
        <pc:sldMkLst>
          <pc:docMk/>
          <pc:sldMk cId="2118974760" sldId="469"/>
        </pc:sldMkLst>
        <pc:picChg chg="del">
          <ac:chgData name="Seema Dayma" userId="cc3e11ca-7c9b-4cc3-99cd-226505c2b084" providerId="ADAL" clId="{AF836CA0-4447-4A5B-A061-13EC2F0A3CD5}" dt="2023-04-10T15:08:24.405" v="65" actId="478"/>
          <ac:picMkLst>
            <pc:docMk/>
            <pc:sldMk cId="2118974760" sldId="469"/>
            <ac:picMk id="9" creationId="{DC566473-53D0-95D5-AA7C-EF6FECD9F778}"/>
          </ac:picMkLst>
        </pc:picChg>
      </pc:sldChg>
      <pc:sldChg chg="addSp delSp modSp mod">
        <pc:chgData name="Seema Dayma" userId="cc3e11ca-7c9b-4cc3-99cd-226505c2b084" providerId="ADAL" clId="{AF836CA0-4447-4A5B-A061-13EC2F0A3CD5}" dt="2023-04-10T15:06:27.575" v="20" actId="14100"/>
        <pc:sldMkLst>
          <pc:docMk/>
          <pc:sldMk cId="99498580" sldId="2887"/>
        </pc:sldMkLst>
        <pc:picChg chg="add mod">
          <ac:chgData name="Seema Dayma" userId="cc3e11ca-7c9b-4cc3-99cd-226505c2b084" providerId="ADAL" clId="{AF836CA0-4447-4A5B-A061-13EC2F0A3CD5}" dt="2023-04-10T15:06:27.575" v="20" actId="14100"/>
          <ac:picMkLst>
            <pc:docMk/>
            <pc:sldMk cId="99498580" sldId="2887"/>
            <ac:picMk id="3" creationId="{F1DB3CF4-EECC-AFC1-24D0-4C8146193F9C}"/>
          </ac:picMkLst>
        </pc:picChg>
        <pc:picChg chg="del">
          <ac:chgData name="Seema Dayma" userId="cc3e11ca-7c9b-4cc3-99cd-226505c2b084" providerId="ADAL" clId="{AF836CA0-4447-4A5B-A061-13EC2F0A3CD5}" dt="2023-04-10T15:06:09.920" v="16" actId="478"/>
          <ac:picMkLst>
            <pc:docMk/>
            <pc:sldMk cId="99498580" sldId="2887"/>
            <ac:picMk id="4" creationId="{C9D58423-9790-248B-3B82-3B8F5F4918BF}"/>
          </ac:picMkLst>
        </pc:picChg>
      </pc:sldChg>
      <pc:sldChg chg="addSp modSp mod">
        <pc:chgData name="Seema Dayma" userId="cc3e11ca-7c9b-4cc3-99cd-226505c2b084" providerId="ADAL" clId="{AF836CA0-4447-4A5B-A061-13EC2F0A3CD5}" dt="2023-04-10T15:07:28.374" v="39" actId="1076"/>
        <pc:sldMkLst>
          <pc:docMk/>
          <pc:sldMk cId="264766856" sldId="2896"/>
        </pc:sldMkLst>
        <pc:picChg chg="add mod">
          <ac:chgData name="Seema Dayma" userId="cc3e11ca-7c9b-4cc3-99cd-226505c2b084" providerId="ADAL" clId="{AF836CA0-4447-4A5B-A061-13EC2F0A3CD5}" dt="2023-04-10T15:07:28.374" v="39" actId="1076"/>
          <ac:picMkLst>
            <pc:docMk/>
            <pc:sldMk cId="264766856" sldId="2896"/>
            <ac:picMk id="2" creationId="{2B61FE56-CD9D-AD8E-74CF-E56809E5028F}"/>
          </ac:picMkLst>
        </pc:picChg>
      </pc:sldChg>
      <pc:sldChg chg="addSp delSp modSp mod">
        <pc:chgData name="Seema Dayma" userId="cc3e11ca-7c9b-4cc3-99cd-226505c2b084" providerId="ADAL" clId="{AF836CA0-4447-4A5B-A061-13EC2F0A3CD5}" dt="2023-04-10T15:07:15.942" v="36" actId="1076"/>
        <pc:sldMkLst>
          <pc:docMk/>
          <pc:sldMk cId="2193896591" sldId="2897"/>
        </pc:sldMkLst>
        <pc:picChg chg="del">
          <ac:chgData name="Seema Dayma" userId="cc3e11ca-7c9b-4cc3-99cd-226505c2b084" providerId="ADAL" clId="{AF836CA0-4447-4A5B-A061-13EC2F0A3CD5}" dt="2023-04-10T15:07:08.576" v="33" actId="478"/>
          <ac:picMkLst>
            <pc:docMk/>
            <pc:sldMk cId="2193896591" sldId="2897"/>
            <ac:picMk id="4" creationId="{8BBE912F-DDE8-CD42-A9A2-B07FD90F29AA}"/>
          </ac:picMkLst>
        </pc:picChg>
        <pc:picChg chg="add mod">
          <ac:chgData name="Seema Dayma" userId="cc3e11ca-7c9b-4cc3-99cd-226505c2b084" providerId="ADAL" clId="{AF836CA0-4447-4A5B-A061-13EC2F0A3CD5}" dt="2023-04-10T15:07:15.942" v="36" actId="1076"/>
          <ac:picMkLst>
            <pc:docMk/>
            <pc:sldMk cId="2193896591" sldId="2897"/>
            <ac:picMk id="5" creationId="{083802AD-E281-1C7F-EBD7-99BF8E902428}"/>
          </ac:picMkLst>
        </pc:picChg>
      </pc:sldChg>
      <pc:sldChg chg="addSp delSp modSp mod">
        <pc:chgData name="Seema Dayma" userId="cc3e11ca-7c9b-4cc3-99cd-226505c2b084" providerId="ADAL" clId="{AF836CA0-4447-4A5B-A061-13EC2F0A3CD5}" dt="2023-04-10T15:06:51.481" v="24" actId="1076"/>
        <pc:sldMkLst>
          <pc:docMk/>
          <pc:sldMk cId="1051970110" sldId="2903"/>
        </pc:sldMkLst>
        <pc:picChg chg="del">
          <ac:chgData name="Seema Dayma" userId="cc3e11ca-7c9b-4cc3-99cd-226505c2b084" providerId="ADAL" clId="{AF836CA0-4447-4A5B-A061-13EC2F0A3CD5}" dt="2023-04-10T15:06:43.687" v="21" actId="478"/>
          <ac:picMkLst>
            <pc:docMk/>
            <pc:sldMk cId="1051970110" sldId="2903"/>
            <ac:picMk id="3" creationId="{CDB6EE41-8C52-831B-009D-0AB24D1A9601}"/>
          </ac:picMkLst>
        </pc:picChg>
        <pc:picChg chg="add mod">
          <ac:chgData name="Seema Dayma" userId="cc3e11ca-7c9b-4cc3-99cd-226505c2b084" providerId="ADAL" clId="{AF836CA0-4447-4A5B-A061-13EC2F0A3CD5}" dt="2023-04-10T15:06:51.481" v="24" actId="1076"/>
          <ac:picMkLst>
            <pc:docMk/>
            <pc:sldMk cId="1051970110" sldId="2903"/>
            <ac:picMk id="13" creationId="{BFD1E615-A977-1173-4021-1789DA11BAE6}"/>
          </ac:picMkLst>
        </pc:picChg>
      </pc:sldChg>
      <pc:sldChg chg="modSp mod">
        <pc:chgData name="Seema Dayma" userId="cc3e11ca-7c9b-4cc3-99cd-226505c2b084" providerId="ADAL" clId="{AF836CA0-4447-4A5B-A061-13EC2F0A3CD5}" dt="2023-04-10T15:07:00.207" v="32" actId="20577"/>
        <pc:sldMkLst>
          <pc:docMk/>
          <pc:sldMk cId="3358541706" sldId="2905"/>
        </pc:sldMkLst>
        <pc:spChg chg="mod">
          <ac:chgData name="Seema Dayma" userId="cc3e11ca-7c9b-4cc3-99cd-226505c2b084" providerId="ADAL" clId="{AF836CA0-4447-4A5B-A061-13EC2F0A3CD5}" dt="2023-04-10T15:07:00.207" v="32" actId="20577"/>
          <ac:spMkLst>
            <pc:docMk/>
            <pc:sldMk cId="3358541706" sldId="2905"/>
            <ac:spMk id="2" creationId="{00000000-0000-0000-0000-000000000000}"/>
          </ac:spMkLst>
        </pc:spChg>
      </pc:sldChg>
      <pc:sldChg chg="modSp mod">
        <pc:chgData name="Seema Dayma" userId="cc3e11ca-7c9b-4cc3-99cd-226505c2b084" providerId="ADAL" clId="{AF836CA0-4447-4A5B-A061-13EC2F0A3CD5}" dt="2023-04-10T15:07:36.857" v="47" actId="20577"/>
        <pc:sldMkLst>
          <pc:docMk/>
          <pc:sldMk cId="3711721192" sldId="2906"/>
        </pc:sldMkLst>
        <pc:spChg chg="mod">
          <ac:chgData name="Seema Dayma" userId="cc3e11ca-7c9b-4cc3-99cd-226505c2b084" providerId="ADAL" clId="{AF836CA0-4447-4A5B-A061-13EC2F0A3CD5}" dt="2023-04-10T15:07:36.857" v="47" actId="20577"/>
          <ac:spMkLst>
            <pc:docMk/>
            <pc:sldMk cId="3711721192" sldId="2906"/>
            <ac:spMk id="2" creationId="{00000000-0000-0000-0000-000000000000}"/>
          </ac:spMkLst>
        </pc:spChg>
      </pc:sldChg>
      <pc:sldChg chg="addSp delSp modSp mod">
        <pc:chgData name="Seema Dayma" userId="cc3e11ca-7c9b-4cc3-99cd-226505c2b084" providerId="ADAL" clId="{AF836CA0-4447-4A5B-A061-13EC2F0A3CD5}" dt="2023-04-10T15:07:50.326" v="52" actId="1076"/>
        <pc:sldMkLst>
          <pc:docMk/>
          <pc:sldMk cId="3230387716" sldId="2907"/>
        </pc:sldMkLst>
        <pc:picChg chg="add mod">
          <ac:chgData name="Seema Dayma" userId="cc3e11ca-7c9b-4cc3-99cd-226505c2b084" providerId="ADAL" clId="{AF836CA0-4447-4A5B-A061-13EC2F0A3CD5}" dt="2023-04-10T15:07:50.326" v="52" actId="1076"/>
          <ac:picMkLst>
            <pc:docMk/>
            <pc:sldMk cId="3230387716" sldId="2907"/>
            <ac:picMk id="2" creationId="{3D30022D-F8F2-203E-B029-83DF53595C61}"/>
          </ac:picMkLst>
        </pc:picChg>
        <pc:picChg chg="del">
          <ac:chgData name="Seema Dayma" userId="cc3e11ca-7c9b-4cc3-99cd-226505c2b084" providerId="ADAL" clId="{AF836CA0-4447-4A5B-A061-13EC2F0A3CD5}" dt="2023-04-10T15:07:42.338" v="48" actId="478"/>
          <ac:picMkLst>
            <pc:docMk/>
            <pc:sldMk cId="3230387716" sldId="2907"/>
            <ac:picMk id="55" creationId="{58D0BA75-7287-9D93-1AC1-1D00B2741EDB}"/>
          </ac:picMkLst>
        </pc:picChg>
      </pc:sldChg>
      <pc:sldChg chg="addSp delSp modSp mod">
        <pc:chgData name="Seema Dayma" userId="cc3e11ca-7c9b-4cc3-99cd-226505c2b084" providerId="ADAL" clId="{AF836CA0-4447-4A5B-A061-13EC2F0A3CD5}" dt="2023-04-10T15:08:05.439" v="56" actId="1076"/>
        <pc:sldMkLst>
          <pc:docMk/>
          <pc:sldMk cId="3954373095" sldId="2908"/>
        </pc:sldMkLst>
        <pc:picChg chg="add mod">
          <ac:chgData name="Seema Dayma" userId="cc3e11ca-7c9b-4cc3-99cd-226505c2b084" providerId="ADAL" clId="{AF836CA0-4447-4A5B-A061-13EC2F0A3CD5}" dt="2023-04-10T15:08:05.439" v="56" actId="1076"/>
          <ac:picMkLst>
            <pc:docMk/>
            <pc:sldMk cId="3954373095" sldId="2908"/>
            <ac:picMk id="7" creationId="{832FDC61-5407-9F0B-B71B-1476AD460A72}"/>
          </ac:picMkLst>
        </pc:picChg>
        <pc:picChg chg="del">
          <ac:chgData name="Seema Dayma" userId="cc3e11ca-7c9b-4cc3-99cd-226505c2b084" providerId="ADAL" clId="{AF836CA0-4447-4A5B-A061-13EC2F0A3CD5}" dt="2023-04-10T15:07:58.940" v="53" actId="478"/>
          <ac:picMkLst>
            <pc:docMk/>
            <pc:sldMk cId="3954373095" sldId="2908"/>
            <ac:picMk id="55" creationId="{58D0BA75-7287-9D93-1AC1-1D00B2741EDB}"/>
          </ac:picMkLst>
        </pc:picChg>
      </pc:sldChg>
      <pc:sldChg chg="modSp mod">
        <pc:chgData name="Seema Dayma" userId="cc3e11ca-7c9b-4cc3-99cd-226505c2b084" providerId="ADAL" clId="{AF836CA0-4447-4A5B-A061-13EC2F0A3CD5}" dt="2023-04-10T15:08:15.651" v="64" actId="20577"/>
        <pc:sldMkLst>
          <pc:docMk/>
          <pc:sldMk cId="97920573" sldId="2911"/>
        </pc:sldMkLst>
        <pc:spChg chg="mod">
          <ac:chgData name="Seema Dayma" userId="cc3e11ca-7c9b-4cc3-99cd-226505c2b084" providerId="ADAL" clId="{AF836CA0-4447-4A5B-A061-13EC2F0A3CD5}" dt="2023-04-10T15:08:15.651" v="64" actId="20577"/>
          <ac:spMkLst>
            <pc:docMk/>
            <pc:sldMk cId="97920573" sldId="2911"/>
            <ac:spMk id="2" creationId="{00000000-0000-0000-0000-000000000000}"/>
          </ac:spMkLst>
        </pc:spChg>
      </pc:sldChg>
      <pc:sldChg chg="addSp modSp mod">
        <pc:chgData name="Seema Dayma" userId="cc3e11ca-7c9b-4cc3-99cd-226505c2b084" providerId="ADAL" clId="{AF836CA0-4447-4A5B-A061-13EC2F0A3CD5}" dt="2023-04-10T15:09:47.803" v="98" actId="1076"/>
        <pc:sldMkLst>
          <pc:docMk/>
          <pc:sldMk cId="468575040" sldId="2919"/>
        </pc:sldMkLst>
        <pc:spChg chg="mod">
          <ac:chgData name="Seema Dayma" userId="cc3e11ca-7c9b-4cc3-99cd-226505c2b084" providerId="ADAL" clId="{AF836CA0-4447-4A5B-A061-13EC2F0A3CD5}" dt="2023-04-10T15:08:54.030" v="71" actId="1076"/>
          <ac:spMkLst>
            <pc:docMk/>
            <pc:sldMk cId="468575040" sldId="2919"/>
            <ac:spMk id="2" creationId="{79DB0CA7-04C9-4C4F-7E5B-BA8B3C630597}"/>
          </ac:spMkLst>
        </pc:spChg>
        <pc:spChg chg="add mod">
          <ac:chgData name="Seema Dayma" userId="cc3e11ca-7c9b-4cc3-99cd-226505c2b084" providerId="ADAL" clId="{AF836CA0-4447-4A5B-A061-13EC2F0A3CD5}" dt="2023-04-10T15:09:47.803" v="98" actId="1076"/>
          <ac:spMkLst>
            <pc:docMk/>
            <pc:sldMk cId="468575040" sldId="2919"/>
            <ac:spMk id="4" creationId="{4081B8F2-C0C3-A972-C236-A93BA2885DAB}"/>
          </ac:spMkLst>
        </pc:spChg>
        <pc:picChg chg="add mod">
          <ac:chgData name="Seema Dayma" userId="cc3e11ca-7c9b-4cc3-99cd-226505c2b084" providerId="ADAL" clId="{AF836CA0-4447-4A5B-A061-13EC2F0A3CD5}" dt="2023-04-10T15:08:42.325" v="69" actId="1076"/>
          <ac:picMkLst>
            <pc:docMk/>
            <pc:sldMk cId="468575040" sldId="2919"/>
            <ac:picMk id="3" creationId="{98424E9C-5273-E8AE-064F-EBB1DAA4A5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9F0F0-C7BD-2C45-B7A2-FDF5141C6E92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4EAC6-2686-5040-8889-CD2E5E004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6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4EAC6-2686-5040-8889-CD2E5E0046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2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EEADE-2AC2-5440-8915-9F34B9687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8F14D-6A09-4F4D-1E35-B8A848148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9E34-0BD3-64DE-F883-C0633F5A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49D1-B20A-C3DD-242C-39B22587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C79E-0439-DD6D-24FD-1A544134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0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E3AB-36A8-3C64-5AEB-78CCF445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5833D-AFC9-56D9-0A9B-BEA852798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364FD-5EB0-EE21-A3C9-93C4EEBC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3A23E-27C6-7BE9-4CCA-8C98055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0CC31-1DE7-17F2-76E7-8017B6AE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0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87C72-F42C-71DC-7352-4F424056C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7BBCD-438B-524D-D42B-052634D20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7B300-555F-D193-2010-F0A98C74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F2322-007B-682C-1356-F5A7B7A3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E55C-947C-F254-6277-65BDF7E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4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5A3A-0740-24B9-8821-E4959379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7755-9CF7-BA49-6CBA-2AFC04793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D85B-8958-F667-0124-28D7A02C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8ACF-8946-9F68-0359-DBDEDD3A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E371-C5A8-DA55-CA74-442EEA80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6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4E7D-A31D-B04E-95FB-72D0E367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0A58E-E979-0AED-C43D-E7C28857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E9F1-F53C-A038-A9CC-5029E639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E34B3-7FFB-5F8A-FA9A-66FBA825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7A43-013B-7722-6074-689695FC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4540-3138-A9CF-47AF-C66C8E32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0D04-8D03-E0CF-A078-8955CB547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F52FE-D774-C99E-67D3-84D3C031A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DF368-72C8-8C79-493A-2EEAC68A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7742A-3705-4EF7-89FD-97217C89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601DC-37D1-D498-4BC8-17EFD1F6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0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936F0-B64C-6EB8-A46A-D2CD5635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22BBB-4BB4-8FCC-3B33-1522F23D4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E8962-C52D-72AE-3881-4AE42C2FB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E36B3-39D0-2AEE-A95E-87D3F0CB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DB442-F028-65D6-FBBB-92BE4EF5E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01329-DAC9-52BF-1110-EF93D7F8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BC557-CA3B-DC30-CA65-7E75A6D9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FD33A-9097-93CE-1413-3F2CCA08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3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7ACF-DAB4-3B78-6859-F25159ED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CA0DA-760D-61CE-DB82-378FE78D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7F090-5B7D-65DF-5603-B7C73266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35295-0A3F-A9A5-0FEC-8246D21D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9F952-F56E-66D5-E5F8-072C30FB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949AC-5EA2-8B5B-AEBB-E71E3DD5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834B2-1617-1991-D8C2-BA8ED723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39F1-2749-7C19-022E-B2B7A6E9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BF0B-181F-CE0C-2CA5-406EF7B65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4EFA4-5B4E-67B5-B81E-6FBDD558B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BAA7E-2C50-F394-799A-C3ABA405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6BB72-352B-B8D1-8316-2D224DA5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66E06-8918-2D83-B99A-1E71D388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0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292F-D0CC-EF38-61FA-52EE7822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85C16-FDD0-565A-B9A5-B81D82ECA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E7E8A-A2CF-E991-B346-9C491C466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C8157-DEBF-EFA8-D66F-EA1E3E6A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84533-66D4-3C08-0878-2ED83DF9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00F4-1D8B-6300-2FCC-4B756BE8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2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729364-B77B-6A17-FEB1-8EFCCC75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100D1-A01D-E066-C680-2C6414E4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8ADB7-E199-7F3A-4114-7CCD0ACC4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05FE-0A73-D042-8D6E-8B1985BA34AF}" type="datetimeFigureOut">
              <a:rPr lang="en-GB" smtClean="0"/>
              <a:t>10/04/2023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18CF-7865-5189-EF19-C79EED025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67AD4-BAE8-536E-9BF5-1AD560E49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AB9B-E767-054F-8EAA-A1BF508D21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2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4235155" y="2036346"/>
            <a:ext cx="3132477" cy="9197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7145"/>
              </a:lnSpc>
              <a:buNone/>
            </a:pPr>
            <a:r>
              <a:rPr lang="en-US" sz="6600" b="1" dirty="0" err="1">
                <a:solidFill>
                  <a:srgbClr val="0C0C0C"/>
                </a:solidFill>
                <a:latin typeface="Codec Pro ExtraBold" pitchFamily="2" charset="0"/>
                <a:ea typeface="Montserrat" pitchFamily="34" charset="-122"/>
                <a:cs typeface="Montserrat" pitchFamily="34" charset="-120"/>
              </a:rPr>
              <a:t>Effi</a:t>
            </a:r>
            <a:r>
              <a:rPr lang="en-US" sz="6600" b="1" dirty="0" err="1">
                <a:solidFill>
                  <a:srgbClr val="E8415A"/>
                </a:solidFill>
                <a:latin typeface="Codec Pro ExtraBold" pitchFamily="2" charset="0"/>
                <a:ea typeface="Montserrat" pitchFamily="34" charset="-122"/>
                <a:cs typeface="Montserrat" pitchFamily="34" charset="-120"/>
              </a:rPr>
              <a:t>G</a:t>
            </a:r>
            <a:r>
              <a:rPr lang="en-US" sz="6600" b="1" dirty="0" err="1">
                <a:solidFill>
                  <a:srgbClr val="05A8B1"/>
                </a:solidFill>
                <a:latin typeface="Codec Pro ExtraBold" pitchFamily="2" charset="0"/>
                <a:ea typeface="Montserrat" pitchFamily="34" charset="-122"/>
                <a:cs typeface="Montserrat" pitchFamily="34" charset="-120"/>
              </a:rPr>
              <a:t>O</a:t>
            </a:r>
            <a:endParaRPr lang="en-US" b="1" dirty="0">
              <a:solidFill>
                <a:srgbClr val="05A8B1"/>
              </a:solidFill>
              <a:latin typeface="Codec Pro ExtraBold" pitchFamily="2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463754" y="2803125"/>
            <a:ext cx="3547387" cy="3059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410"/>
              </a:lnSpc>
              <a:spcBef>
                <a:spcPts val="1037"/>
              </a:spcBef>
              <a:buNone/>
            </a:pPr>
            <a:r>
              <a:rPr lang="en-US" sz="2400" dirty="0">
                <a:solidFill>
                  <a:srgbClr val="000000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Process to Progress</a:t>
            </a:r>
            <a:endParaRPr lang="en-US" sz="2400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D3D6E674-3A2A-473A-1EA3-930490AA0D42}"/>
              </a:ext>
            </a:extLst>
          </p:cNvPr>
          <p:cNvSpPr/>
          <p:nvPr/>
        </p:nvSpPr>
        <p:spPr>
          <a:xfrm>
            <a:off x="659219" y="467833"/>
            <a:ext cx="595423" cy="595423"/>
          </a:xfrm>
          <a:prstGeom prst="plus">
            <a:avLst>
              <a:gd name="adj" fmla="val 38559"/>
            </a:avLst>
          </a:prstGeom>
          <a:solidFill>
            <a:srgbClr val="003967"/>
          </a:solidFill>
          <a:ln>
            <a:solidFill>
              <a:srgbClr val="00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4EE323-BF8A-D04B-529D-3838EDF3B7E6}"/>
              </a:ext>
            </a:extLst>
          </p:cNvPr>
          <p:cNvSpPr/>
          <p:nvPr/>
        </p:nvSpPr>
        <p:spPr>
          <a:xfrm>
            <a:off x="10965853" y="482080"/>
            <a:ext cx="566928" cy="566928"/>
          </a:xfrm>
          <a:prstGeom prst="ellipse">
            <a:avLst/>
          </a:prstGeom>
          <a:solidFill>
            <a:srgbClr val="05A8B1"/>
          </a:solidFill>
          <a:ln>
            <a:solidFill>
              <a:srgbClr val="05A8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806A4-0D01-3876-9921-68CFB2198936}"/>
              </a:ext>
            </a:extLst>
          </p:cNvPr>
          <p:cNvSpPr/>
          <p:nvPr/>
        </p:nvSpPr>
        <p:spPr>
          <a:xfrm>
            <a:off x="1583115" y="4903319"/>
            <a:ext cx="763986" cy="763986"/>
          </a:xfrm>
          <a:prstGeom prst="ellipse">
            <a:avLst/>
          </a:prstGeom>
          <a:solidFill>
            <a:srgbClr val="E8415A"/>
          </a:solidFill>
          <a:ln>
            <a:solidFill>
              <a:srgbClr val="E84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B61EBA-0E1F-9B1F-3F6A-D2DD92E1C2D1}"/>
              </a:ext>
            </a:extLst>
          </p:cNvPr>
          <p:cNvSpPr/>
          <p:nvPr/>
        </p:nvSpPr>
        <p:spPr>
          <a:xfrm>
            <a:off x="2347101" y="4521326"/>
            <a:ext cx="381993" cy="381993"/>
          </a:xfrm>
          <a:prstGeom prst="ellipse">
            <a:avLst/>
          </a:prstGeom>
          <a:solidFill>
            <a:srgbClr val="E8415A"/>
          </a:solidFill>
          <a:ln>
            <a:solidFill>
              <a:srgbClr val="E84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id="{C4FF82E6-923F-56DC-6201-369A83CD4068}"/>
              </a:ext>
            </a:extLst>
          </p:cNvPr>
          <p:cNvGrpSpPr/>
          <p:nvPr/>
        </p:nvGrpSpPr>
        <p:grpSpPr>
          <a:xfrm>
            <a:off x="9900479" y="1710794"/>
            <a:ext cx="841885" cy="106497"/>
            <a:chOff x="-358160" y="0"/>
            <a:chExt cx="2008504" cy="254073"/>
          </a:xfrm>
          <a:solidFill>
            <a:schemeClr val="tx1"/>
          </a:solidFill>
        </p:grpSpPr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56E64894-DA4F-69CD-5F99-38C9DABBC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DE7E0DEE-66F4-E358-B46A-20ED7D824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41" name="Picture 5">
              <a:extLst>
                <a:ext uri="{FF2B5EF4-FFF2-40B4-BE49-F238E27FC236}">
                  <a16:creationId xmlns:a16="http://schemas.microsoft.com/office/drawing/2014/main" id="{E1A1F5AA-FE78-0026-C5D7-FF5050123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54" name="Group 2">
            <a:extLst>
              <a:ext uri="{FF2B5EF4-FFF2-40B4-BE49-F238E27FC236}">
                <a16:creationId xmlns:a16="http://schemas.microsoft.com/office/drawing/2014/main" id="{1800E19B-4C13-34C1-50C4-6CD188A99347}"/>
              </a:ext>
            </a:extLst>
          </p:cNvPr>
          <p:cNvGrpSpPr/>
          <p:nvPr/>
        </p:nvGrpSpPr>
        <p:grpSpPr>
          <a:xfrm>
            <a:off x="9900478" y="1993414"/>
            <a:ext cx="841885" cy="106497"/>
            <a:chOff x="-358160" y="0"/>
            <a:chExt cx="2008504" cy="254073"/>
          </a:xfrm>
          <a:solidFill>
            <a:schemeClr val="tx1"/>
          </a:solidFill>
        </p:grpSpPr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C1FB3BE1-ED70-607D-79D1-FBFCA2DC0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92368F77-6D29-ECBA-85A5-214E5FD6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57" name="Picture 5">
              <a:extLst>
                <a:ext uri="{FF2B5EF4-FFF2-40B4-BE49-F238E27FC236}">
                  <a16:creationId xmlns:a16="http://schemas.microsoft.com/office/drawing/2014/main" id="{9B50C62A-E0EA-1862-C0DA-E76F2A961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58" name="Group 2">
            <a:extLst>
              <a:ext uri="{FF2B5EF4-FFF2-40B4-BE49-F238E27FC236}">
                <a16:creationId xmlns:a16="http://schemas.microsoft.com/office/drawing/2014/main" id="{D5A1C472-964E-81CD-B153-CC443AB1F1BF}"/>
              </a:ext>
            </a:extLst>
          </p:cNvPr>
          <p:cNvGrpSpPr/>
          <p:nvPr/>
        </p:nvGrpSpPr>
        <p:grpSpPr>
          <a:xfrm>
            <a:off x="9900477" y="2276034"/>
            <a:ext cx="841885" cy="106497"/>
            <a:chOff x="-358160" y="0"/>
            <a:chExt cx="2008504" cy="254073"/>
          </a:xfrm>
          <a:solidFill>
            <a:schemeClr val="tx1"/>
          </a:solidFill>
        </p:grpSpPr>
        <p:pic>
          <p:nvPicPr>
            <p:cNvPr id="59" name="Picture 3">
              <a:extLst>
                <a:ext uri="{FF2B5EF4-FFF2-40B4-BE49-F238E27FC236}">
                  <a16:creationId xmlns:a16="http://schemas.microsoft.com/office/drawing/2014/main" id="{B176CB97-9EA6-7057-55BF-1DFE02109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E7B8B060-EAF8-D280-3FFD-511A2C6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61" name="Picture 5">
              <a:extLst>
                <a:ext uri="{FF2B5EF4-FFF2-40B4-BE49-F238E27FC236}">
                  <a16:creationId xmlns:a16="http://schemas.microsoft.com/office/drawing/2014/main" id="{85E28789-CC08-9506-B6C3-8D1B40037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62" name="Group 2">
            <a:extLst>
              <a:ext uri="{FF2B5EF4-FFF2-40B4-BE49-F238E27FC236}">
                <a16:creationId xmlns:a16="http://schemas.microsoft.com/office/drawing/2014/main" id="{72FF86DE-9A4B-EA18-053A-66BC1A644B40}"/>
              </a:ext>
            </a:extLst>
          </p:cNvPr>
          <p:cNvGrpSpPr/>
          <p:nvPr/>
        </p:nvGrpSpPr>
        <p:grpSpPr>
          <a:xfrm>
            <a:off x="10265486" y="1710794"/>
            <a:ext cx="841885" cy="106497"/>
            <a:chOff x="-358160" y="0"/>
            <a:chExt cx="2008504" cy="254073"/>
          </a:xfrm>
          <a:solidFill>
            <a:schemeClr val="tx1"/>
          </a:solidFill>
        </p:grpSpPr>
        <p:pic>
          <p:nvPicPr>
            <p:cNvPr id="63" name="Picture 3">
              <a:extLst>
                <a:ext uri="{FF2B5EF4-FFF2-40B4-BE49-F238E27FC236}">
                  <a16:creationId xmlns:a16="http://schemas.microsoft.com/office/drawing/2014/main" id="{70D97994-31A6-4140-CEFB-80E5AC8FC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64" name="Picture 4">
              <a:extLst>
                <a:ext uri="{FF2B5EF4-FFF2-40B4-BE49-F238E27FC236}">
                  <a16:creationId xmlns:a16="http://schemas.microsoft.com/office/drawing/2014/main" id="{5DF95F35-C0BB-AB36-965A-904C28CB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65" name="Picture 5">
              <a:extLst>
                <a:ext uri="{FF2B5EF4-FFF2-40B4-BE49-F238E27FC236}">
                  <a16:creationId xmlns:a16="http://schemas.microsoft.com/office/drawing/2014/main" id="{1FBB2336-29B8-A6C2-2416-E943CE49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66" name="Group 2">
            <a:extLst>
              <a:ext uri="{FF2B5EF4-FFF2-40B4-BE49-F238E27FC236}">
                <a16:creationId xmlns:a16="http://schemas.microsoft.com/office/drawing/2014/main" id="{EE3EFB51-0A9E-4F5C-EFA7-73163B9177E9}"/>
              </a:ext>
            </a:extLst>
          </p:cNvPr>
          <p:cNvGrpSpPr/>
          <p:nvPr/>
        </p:nvGrpSpPr>
        <p:grpSpPr>
          <a:xfrm>
            <a:off x="10265486" y="1993413"/>
            <a:ext cx="841885" cy="106497"/>
            <a:chOff x="-358160" y="0"/>
            <a:chExt cx="2008504" cy="254073"/>
          </a:xfrm>
          <a:solidFill>
            <a:schemeClr val="tx1"/>
          </a:solidFill>
        </p:grpSpPr>
        <p:pic>
          <p:nvPicPr>
            <p:cNvPr id="67" name="Picture 3">
              <a:extLst>
                <a:ext uri="{FF2B5EF4-FFF2-40B4-BE49-F238E27FC236}">
                  <a16:creationId xmlns:a16="http://schemas.microsoft.com/office/drawing/2014/main" id="{E32FCE90-A6DB-3F4E-D64C-59C2F746F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68" name="Picture 4">
              <a:extLst>
                <a:ext uri="{FF2B5EF4-FFF2-40B4-BE49-F238E27FC236}">
                  <a16:creationId xmlns:a16="http://schemas.microsoft.com/office/drawing/2014/main" id="{EDADC42A-8129-F029-9982-0F1B7E76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69" name="Picture 5">
              <a:extLst>
                <a:ext uri="{FF2B5EF4-FFF2-40B4-BE49-F238E27FC236}">
                  <a16:creationId xmlns:a16="http://schemas.microsoft.com/office/drawing/2014/main" id="{01416777-B966-4BFE-EE1E-BC10ACD5B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21F891EA-1D48-2EF1-CB60-0D0826173522}"/>
              </a:ext>
            </a:extLst>
          </p:cNvPr>
          <p:cNvGrpSpPr/>
          <p:nvPr/>
        </p:nvGrpSpPr>
        <p:grpSpPr>
          <a:xfrm>
            <a:off x="10265486" y="2276032"/>
            <a:ext cx="841885" cy="106497"/>
            <a:chOff x="-358160" y="0"/>
            <a:chExt cx="2008504" cy="254073"/>
          </a:xfrm>
          <a:solidFill>
            <a:schemeClr val="tx1"/>
          </a:solidFill>
        </p:grpSpPr>
        <p:pic>
          <p:nvPicPr>
            <p:cNvPr id="71" name="Picture 3">
              <a:extLst>
                <a:ext uri="{FF2B5EF4-FFF2-40B4-BE49-F238E27FC236}">
                  <a16:creationId xmlns:a16="http://schemas.microsoft.com/office/drawing/2014/main" id="{9E5F25FD-6857-AE82-A93A-5E7828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567E84B1-32CB-3FDA-F3EB-6A4902412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73" name="Picture 5">
              <a:extLst>
                <a:ext uri="{FF2B5EF4-FFF2-40B4-BE49-F238E27FC236}">
                  <a16:creationId xmlns:a16="http://schemas.microsoft.com/office/drawing/2014/main" id="{1BF5847E-B5ED-4346-0B62-BB1B1EA4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74" name="Group 2">
            <a:extLst>
              <a:ext uri="{FF2B5EF4-FFF2-40B4-BE49-F238E27FC236}">
                <a16:creationId xmlns:a16="http://schemas.microsoft.com/office/drawing/2014/main" id="{416FBE0C-CE02-204D-118A-EB985F176EB4}"/>
              </a:ext>
            </a:extLst>
          </p:cNvPr>
          <p:cNvGrpSpPr/>
          <p:nvPr/>
        </p:nvGrpSpPr>
        <p:grpSpPr>
          <a:xfrm>
            <a:off x="499159" y="4231584"/>
            <a:ext cx="841885" cy="106497"/>
            <a:chOff x="-358160" y="0"/>
            <a:chExt cx="2008504" cy="254073"/>
          </a:xfrm>
          <a:solidFill>
            <a:srgbClr val="05A8B1"/>
          </a:solidFill>
        </p:grpSpPr>
        <p:pic>
          <p:nvPicPr>
            <p:cNvPr id="75" name="Picture 3">
              <a:extLst>
                <a:ext uri="{FF2B5EF4-FFF2-40B4-BE49-F238E27FC236}">
                  <a16:creationId xmlns:a16="http://schemas.microsoft.com/office/drawing/2014/main" id="{B0EF31D0-F1CA-94FE-FF98-9064E3FA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76" name="Picture 4">
              <a:extLst>
                <a:ext uri="{FF2B5EF4-FFF2-40B4-BE49-F238E27FC236}">
                  <a16:creationId xmlns:a16="http://schemas.microsoft.com/office/drawing/2014/main" id="{99A9131E-87F9-9364-8AC4-A2524A63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77" name="Picture 5">
              <a:extLst>
                <a:ext uri="{FF2B5EF4-FFF2-40B4-BE49-F238E27FC236}">
                  <a16:creationId xmlns:a16="http://schemas.microsoft.com/office/drawing/2014/main" id="{10BE977F-CCB4-F939-ED22-18705362B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78" name="Group 2">
            <a:extLst>
              <a:ext uri="{FF2B5EF4-FFF2-40B4-BE49-F238E27FC236}">
                <a16:creationId xmlns:a16="http://schemas.microsoft.com/office/drawing/2014/main" id="{398E4198-F8D6-E11D-ABCF-FBB9D0952A20}"/>
              </a:ext>
            </a:extLst>
          </p:cNvPr>
          <p:cNvGrpSpPr/>
          <p:nvPr/>
        </p:nvGrpSpPr>
        <p:grpSpPr>
          <a:xfrm>
            <a:off x="499158" y="4514204"/>
            <a:ext cx="841885" cy="106497"/>
            <a:chOff x="-358160" y="0"/>
            <a:chExt cx="2008504" cy="254073"/>
          </a:xfrm>
          <a:solidFill>
            <a:srgbClr val="05A8B1"/>
          </a:solidFill>
        </p:grpSpPr>
        <p:pic>
          <p:nvPicPr>
            <p:cNvPr id="79" name="Picture 3">
              <a:extLst>
                <a:ext uri="{FF2B5EF4-FFF2-40B4-BE49-F238E27FC236}">
                  <a16:creationId xmlns:a16="http://schemas.microsoft.com/office/drawing/2014/main" id="{6AE1D51A-40E4-7ADC-F7CF-117191151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80" name="Picture 4">
              <a:extLst>
                <a:ext uri="{FF2B5EF4-FFF2-40B4-BE49-F238E27FC236}">
                  <a16:creationId xmlns:a16="http://schemas.microsoft.com/office/drawing/2014/main" id="{0FEBFB2F-ED06-A2D2-5CD6-6B01CE7D7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81" name="Picture 5">
              <a:extLst>
                <a:ext uri="{FF2B5EF4-FFF2-40B4-BE49-F238E27FC236}">
                  <a16:creationId xmlns:a16="http://schemas.microsoft.com/office/drawing/2014/main" id="{FEA72D3B-089B-9754-6F86-ED85637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09AE6883-AB02-2307-F6AE-90C6773DE534}"/>
              </a:ext>
            </a:extLst>
          </p:cNvPr>
          <p:cNvGrpSpPr/>
          <p:nvPr/>
        </p:nvGrpSpPr>
        <p:grpSpPr>
          <a:xfrm>
            <a:off x="499157" y="4796824"/>
            <a:ext cx="841885" cy="106497"/>
            <a:chOff x="-358160" y="0"/>
            <a:chExt cx="2008504" cy="254073"/>
          </a:xfrm>
          <a:solidFill>
            <a:srgbClr val="05A8B1"/>
          </a:solidFill>
        </p:grpSpPr>
        <p:pic>
          <p:nvPicPr>
            <p:cNvPr id="83" name="Picture 3">
              <a:extLst>
                <a:ext uri="{FF2B5EF4-FFF2-40B4-BE49-F238E27FC236}">
                  <a16:creationId xmlns:a16="http://schemas.microsoft.com/office/drawing/2014/main" id="{9F0A2BDA-20CB-A9AD-CACB-56C484B5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84" name="Picture 4">
              <a:extLst>
                <a:ext uri="{FF2B5EF4-FFF2-40B4-BE49-F238E27FC236}">
                  <a16:creationId xmlns:a16="http://schemas.microsoft.com/office/drawing/2014/main" id="{CD2FDE9C-6016-6131-76EB-892F997C7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85" name="Picture 5">
              <a:extLst>
                <a:ext uri="{FF2B5EF4-FFF2-40B4-BE49-F238E27FC236}">
                  <a16:creationId xmlns:a16="http://schemas.microsoft.com/office/drawing/2014/main" id="{95A82AF9-5D2A-F4C4-7D76-CDF73AD73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86" name="Group 2">
            <a:extLst>
              <a:ext uri="{FF2B5EF4-FFF2-40B4-BE49-F238E27FC236}">
                <a16:creationId xmlns:a16="http://schemas.microsoft.com/office/drawing/2014/main" id="{57A5CCA9-8E58-9DB9-91EA-5897D690BE64}"/>
              </a:ext>
            </a:extLst>
          </p:cNvPr>
          <p:cNvGrpSpPr/>
          <p:nvPr/>
        </p:nvGrpSpPr>
        <p:grpSpPr>
          <a:xfrm>
            <a:off x="864166" y="4231584"/>
            <a:ext cx="841885" cy="106497"/>
            <a:chOff x="-358160" y="0"/>
            <a:chExt cx="2008504" cy="254073"/>
          </a:xfrm>
          <a:solidFill>
            <a:srgbClr val="05A8B1"/>
          </a:solidFill>
        </p:grpSpPr>
        <p:pic>
          <p:nvPicPr>
            <p:cNvPr id="87" name="Picture 3">
              <a:extLst>
                <a:ext uri="{FF2B5EF4-FFF2-40B4-BE49-F238E27FC236}">
                  <a16:creationId xmlns:a16="http://schemas.microsoft.com/office/drawing/2014/main" id="{91030966-2D3F-B71E-40D8-573C401C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88B2EDEB-5C06-19BD-CECE-877B64EB6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89" name="Picture 5">
              <a:extLst>
                <a:ext uri="{FF2B5EF4-FFF2-40B4-BE49-F238E27FC236}">
                  <a16:creationId xmlns:a16="http://schemas.microsoft.com/office/drawing/2014/main" id="{27C3B388-CBD6-8D21-901C-3C4AFDA0E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90" name="Group 2">
            <a:extLst>
              <a:ext uri="{FF2B5EF4-FFF2-40B4-BE49-F238E27FC236}">
                <a16:creationId xmlns:a16="http://schemas.microsoft.com/office/drawing/2014/main" id="{7101E9C7-BC31-A5F1-54E3-6EB8B2C691F8}"/>
              </a:ext>
            </a:extLst>
          </p:cNvPr>
          <p:cNvGrpSpPr/>
          <p:nvPr/>
        </p:nvGrpSpPr>
        <p:grpSpPr>
          <a:xfrm>
            <a:off x="864166" y="4514203"/>
            <a:ext cx="841885" cy="106497"/>
            <a:chOff x="-358160" y="0"/>
            <a:chExt cx="2008504" cy="254073"/>
          </a:xfrm>
          <a:solidFill>
            <a:srgbClr val="05A8B1"/>
          </a:solidFill>
        </p:grpSpPr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7AA3780D-4CBF-C7F6-AE6C-E7741711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92" name="Picture 4">
              <a:extLst>
                <a:ext uri="{FF2B5EF4-FFF2-40B4-BE49-F238E27FC236}">
                  <a16:creationId xmlns:a16="http://schemas.microsoft.com/office/drawing/2014/main" id="{CA9E0FC3-61A8-CF8B-2958-58C168EE2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93" name="Picture 5">
              <a:extLst>
                <a:ext uri="{FF2B5EF4-FFF2-40B4-BE49-F238E27FC236}">
                  <a16:creationId xmlns:a16="http://schemas.microsoft.com/office/drawing/2014/main" id="{BBA5AD7F-9D44-97B7-257B-03325CD60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grpSp>
        <p:nvGrpSpPr>
          <p:cNvPr id="94" name="Group 2">
            <a:extLst>
              <a:ext uri="{FF2B5EF4-FFF2-40B4-BE49-F238E27FC236}">
                <a16:creationId xmlns:a16="http://schemas.microsoft.com/office/drawing/2014/main" id="{094E9CB6-3C6C-7A98-5F0F-CAFCC6805EEB}"/>
              </a:ext>
            </a:extLst>
          </p:cNvPr>
          <p:cNvGrpSpPr/>
          <p:nvPr/>
        </p:nvGrpSpPr>
        <p:grpSpPr>
          <a:xfrm>
            <a:off x="864166" y="4796822"/>
            <a:ext cx="841885" cy="106497"/>
            <a:chOff x="-358160" y="0"/>
            <a:chExt cx="2008504" cy="254073"/>
          </a:xfrm>
          <a:solidFill>
            <a:srgbClr val="05A8B1"/>
          </a:solidFill>
        </p:grpSpPr>
        <p:pic>
          <p:nvPicPr>
            <p:cNvPr id="95" name="Picture 3">
              <a:extLst>
                <a:ext uri="{FF2B5EF4-FFF2-40B4-BE49-F238E27FC236}">
                  <a16:creationId xmlns:a16="http://schemas.microsoft.com/office/drawing/2014/main" id="{1E64A302-33E5-EC67-BC4F-65567459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58160" y="0"/>
              <a:ext cx="254072" cy="254073"/>
            </a:xfrm>
            <a:prstGeom prst="rect">
              <a:avLst/>
            </a:prstGeom>
          </p:spPr>
        </p:pic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2059A4B9-BC0A-B779-5569-31D45122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19056" y="0"/>
              <a:ext cx="254072" cy="254073"/>
            </a:xfrm>
            <a:prstGeom prst="rect">
              <a:avLst/>
            </a:prstGeom>
          </p:spPr>
        </p:pic>
        <p:pic>
          <p:nvPicPr>
            <p:cNvPr id="97" name="Picture 5">
              <a:extLst>
                <a:ext uri="{FF2B5EF4-FFF2-40B4-BE49-F238E27FC236}">
                  <a16:creationId xmlns:a16="http://schemas.microsoft.com/office/drawing/2014/main" id="{5AC3E9B0-8571-C687-93C0-D166A0AA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96271" y="0"/>
              <a:ext cx="254073" cy="254073"/>
            </a:xfrm>
            <a:prstGeom prst="rect">
              <a:avLst/>
            </a:prstGeom>
          </p:spPr>
        </p:pic>
      </p:grp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22D2D66A-7521-5DD4-0CB6-EB6D373D7E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4682" y="4296413"/>
            <a:ext cx="6410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1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1">
            <a:extLst>
              <a:ext uri="{FF2B5EF4-FFF2-40B4-BE49-F238E27FC236}">
                <a16:creationId xmlns:a16="http://schemas.microsoft.com/office/drawing/2014/main" id="{E42A3FA3-5F41-1FAE-4DFF-B4ED74AA119F}"/>
              </a:ext>
            </a:extLst>
          </p:cNvPr>
          <p:cNvSpPr/>
          <p:nvPr/>
        </p:nvSpPr>
        <p:spPr>
          <a:xfrm>
            <a:off x="957056" y="725691"/>
            <a:ext cx="12188952" cy="540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260"/>
              </a:lnSpc>
              <a:buNone/>
            </a:pP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Supplier Collaboration</a:t>
            </a:r>
          </a:p>
        </p:txBody>
      </p:sp>
      <p:pic>
        <p:nvPicPr>
          <p:cNvPr id="2" name="Picture 1" descr="Diagram, text&#10;&#10;Description automatically generated">
            <a:extLst>
              <a:ext uri="{FF2B5EF4-FFF2-40B4-BE49-F238E27FC236}">
                <a16:creationId xmlns:a16="http://schemas.microsoft.com/office/drawing/2014/main" id="{41FA203A-2CA6-92BD-B826-A30426F97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01" t="22924" r="26532" b="15229"/>
          <a:stretch/>
        </p:blipFill>
        <p:spPr>
          <a:xfrm>
            <a:off x="610758" y="2214097"/>
            <a:ext cx="2991173" cy="3880005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B45938E9-67F6-A81A-CACA-3E4F2E300201}"/>
              </a:ext>
            </a:extLst>
          </p:cNvPr>
          <p:cNvSpPr txBox="1"/>
          <p:nvPr/>
        </p:nvSpPr>
        <p:spPr>
          <a:xfrm>
            <a:off x="3917242" y="2345918"/>
            <a:ext cx="43033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latin typeface="Codec Pro ExtraBold" pitchFamily="2" charset="0"/>
                <a:cs typeface="Futura" panose="020B0602020204020303" pitchFamily="34" charset="-79"/>
              </a:rPr>
              <a:t>Communicate. </a:t>
            </a: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88E6D963-8CBB-A625-787A-F85D7C8E3991}"/>
              </a:ext>
            </a:extLst>
          </p:cNvPr>
          <p:cNvSpPr txBox="1"/>
          <p:nvPr/>
        </p:nvSpPr>
        <p:spPr>
          <a:xfrm>
            <a:off x="3917242" y="2773816"/>
            <a:ext cx="77569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fontAlgn="ctr"/>
            <a:r>
              <a:rPr lang="en-IN" sz="1600" b="1" dirty="0">
                <a:solidFill>
                  <a:srgbClr val="003967"/>
                </a:solidFill>
                <a:latin typeface="Codec Pro" pitchFamily="2" charset="0"/>
              </a:rPr>
              <a:t>Manage </a:t>
            </a:r>
            <a:r>
              <a:rPr lang="en-US" sz="1600" b="1" dirty="0">
                <a:latin typeface="Codec Pro" pitchFamily="2" charset="0"/>
              </a:rPr>
              <a:t>engineering drawings/ product requirements, new enquiries</a:t>
            </a:r>
            <a:r>
              <a:rPr lang="en-IN" sz="1600" b="1" dirty="0">
                <a:solidFill>
                  <a:srgbClr val="003967"/>
                </a:solidFill>
                <a:latin typeface="Codec Pro" pitchFamily="2" charset="0"/>
              </a:rPr>
              <a:t> through the platform itself.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003967"/>
                </a:solidFill>
                <a:latin typeface="Codec Pro" pitchFamily="2" charset="0"/>
              </a:rPr>
              <a:t>Raise Request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600" b="1" dirty="0">
                <a:solidFill>
                  <a:srgbClr val="003967"/>
                </a:solidFill>
                <a:latin typeface="Codec Pro" pitchFamily="2" charset="0"/>
              </a:rPr>
              <a:t>Buyers take the decision. Authorised Buyers get notified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b="1" dirty="0">
              <a:solidFill>
                <a:srgbClr val="003967"/>
              </a:solidFill>
              <a:latin typeface="Codec Pr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6FFE0-EC94-D2AB-D60E-727CCF00A79A}"/>
              </a:ext>
            </a:extLst>
          </p:cNvPr>
          <p:cNvSpPr txBox="1"/>
          <p:nvPr/>
        </p:nvSpPr>
        <p:spPr>
          <a:xfrm>
            <a:off x="3824254" y="3868497"/>
            <a:ext cx="77569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3967"/>
                </a:solidFill>
                <a:latin typeface="Codec Pro" pitchFamily="2" charset="0"/>
              </a:rPr>
              <a:t>Suppliers can </a:t>
            </a:r>
            <a:r>
              <a:rPr lang="en-US" sz="1600" b="1" dirty="0">
                <a:latin typeface="Codec Pro" pitchFamily="2" charset="0"/>
              </a:rPr>
              <a:t>download the components/ finished goods drawings</a:t>
            </a:r>
            <a:r>
              <a:rPr lang="en-US" sz="1600" b="1" dirty="0">
                <a:solidFill>
                  <a:srgbClr val="003967"/>
                </a:solidFill>
                <a:latin typeface="Codec Pro" pitchFamily="2" charset="0"/>
              </a:rPr>
              <a:t> with the latest version from the repository.</a:t>
            </a:r>
          </a:p>
          <a:p>
            <a:pPr algn="just"/>
            <a:endParaRPr lang="en-US" sz="1600" b="1" dirty="0">
              <a:solidFill>
                <a:srgbClr val="003967"/>
              </a:solidFill>
              <a:latin typeface="Codec Pro" pitchFamily="2" charset="0"/>
            </a:endParaRPr>
          </a:p>
          <a:p>
            <a:pPr algn="just"/>
            <a:endParaRPr lang="en-IN" sz="1600" b="1" dirty="0">
              <a:solidFill>
                <a:srgbClr val="003967"/>
              </a:solidFill>
              <a:latin typeface="Codec Pro" pitchFamily="2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451532D2-7E0C-3606-D9D1-E0C34CB4382D}"/>
              </a:ext>
            </a:extLst>
          </p:cNvPr>
          <p:cNvSpPr txBox="1"/>
          <p:nvPr/>
        </p:nvSpPr>
        <p:spPr>
          <a:xfrm>
            <a:off x="3923564" y="4743734"/>
            <a:ext cx="475949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fontAlgn="ctr">
              <a:buFontTx/>
              <a:buChar char="-"/>
            </a:pPr>
            <a:r>
              <a:rPr lang="en-US" sz="1600" b="1" dirty="0">
                <a:latin typeface="Codec Pro" pitchFamily="2" charset="0"/>
              </a:rPr>
              <a:t>Purchase order Acceptance</a:t>
            </a:r>
          </a:p>
          <a:p>
            <a:pPr marL="285750" indent="-285750" fontAlgn="ctr">
              <a:buFontTx/>
              <a:buChar char="-"/>
            </a:pPr>
            <a:r>
              <a:rPr lang="en-US" sz="1600" b="1" dirty="0">
                <a:latin typeface="Codec Pro" pitchFamily="2" charset="0"/>
              </a:rPr>
              <a:t>GRN/ SRN status</a:t>
            </a:r>
          </a:p>
          <a:p>
            <a:pPr marL="285750" indent="-285750" fontAlgn="ctr">
              <a:buFontTx/>
              <a:buChar char="-"/>
            </a:pPr>
            <a:r>
              <a:rPr lang="en-US" sz="1600" b="1" dirty="0">
                <a:latin typeface="Codec Pro" pitchFamily="2" charset="0"/>
              </a:rPr>
              <a:t>Advance Shipment Notice</a:t>
            </a:r>
          </a:p>
          <a:p>
            <a:pPr marL="285750" indent="-285750" fontAlgn="ctr">
              <a:buFontTx/>
              <a:buChar char="-"/>
            </a:pPr>
            <a:r>
              <a:rPr lang="en-US" sz="1600" b="1" dirty="0">
                <a:latin typeface="Codec Pro" pitchFamily="2" charset="0"/>
              </a:rPr>
              <a:t>Invoice and payment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FA396-54A0-6E96-BFAD-956630A46740}"/>
              </a:ext>
            </a:extLst>
          </p:cNvPr>
          <p:cNvSpPr txBox="1"/>
          <p:nvPr/>
        </p:nvSpPr>
        <p:spPr>
          <a:xfrm>
            <a:off x="3824254" y="4405180"/>
            <a:ext cx="7979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600" b="1" dirty="0">
                <a:solidFill>
                  <a:srgbClr val="003967"/>
                </a:solidFill>
                <a:latin typeface="Codec Pro" pitchFamily="2" charset="0"/>
              </a:rPr>
              <a:t>Communication all the below activities on the platform.</a:t>
            </a:r>
            <a:endParaRPr lang="en-GB" sz="1600" b="1" dirty="0">
              <a:solidFill>
                <a:srgbClr val="003967"/>
              </a:solidFill>
              <a:latin typeface="Codec Pro" pitchFamily="2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32FDC61-5407-9F0B-B71B-1476AD460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685" y="5121"/>
            <a:ext cx="2530315" cy="9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73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1653008"/>
            <a:ext cx="4891769" cy="2674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7"/>
              </a:lnSpc>
              <a:buNone/>
            </a:pPr>
            <a:r>
              <a:rPr lang="en-US" sz="2400" b="1" dirty="0">
                <a:solidFill>
                  <a:srgbClr val="01A9B0"/>
                </a:solidFill>
                <a:latin typeface="Codec Pro ExtraBold" pitchFamily="2" charset="0"/>
              </a:rPr>
              <a:t>SynapOne’s</a:t>
            </a:r>
          </a:p>
        </p:txBody>
      </p:sp>
      <p:sp>
        <p:nvSpPr>
          <p:cNvPr id="3" name="Object 2"/>
          <p:cNvSpPr/>
          <p:nvPr/>
        </p:nvSpPr>
        <p:spPr>
          <a:xfrm>
            <a:off x="476130" y="2074860"/>
            <a:ext cx="5301337" cy="6882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4400" b="1" spc="-119" dirty="0">
                <a:solidFill>
                  <a:schemeClr val="bg1"/>
                </a:solidFill>
                <a:latin typeface="Codec Pro" pitchFamily="2" charset="0"/>
              </a:rPr>
              <a:t>Reverse Auction</a:t>
            </a:r>
            <a:endParaRPr lang="en-US" sz="4000" b="1" spc="-119" dirty="0">
              <a:solidFill>
                <a:schemeClr val="bg1"/>
              </a:solidFill>
              <a:latin typeface="Codec Pro" pitchFamily="2" charset="0"/>
            </a:endParaRPr>
          </a:p>
        </p:txBody>
      </p:sp>
      <p:grpSp>
        <p:nvGrpSpPr>
          <p:cNvPr id="8" name="Google Shape;160;gcfacab53df_0_66">
            <a:extLst>
              <a:ext uri="{FF2B5EF4-FFF2-40B4-BE49-F238E27FC236}">
                <a16:creationId xmlns:a16="http://schemas.microsoft.com/office/drawing/2014/main" id="{1E9B35ED-E22A-643B-FFEE-1706727B1DD9}"/>
              </a:ext>
            </a:extLst>
          </p:cNvPr>
          <p:cNvGrpSpPr/>
          <p:nvPr/>
        </p:nvGrpSpPr>
        <p:grpSpPr>
          <a:xfrm>
            <a:off x="7219019" y="780375"/>
            <a:ext cx="3756900" cy="910990"/>
            <a:chOff x="1546639" y="1630189"/>
            <a:chExt cx="3756900" cy="910990"/>
          </a:xfrm>
        </p:grpSpPr>
        <p:sp>
          <p:nvSpPr>
            <p:cNvPr id="9" name="Google Shape;161;gcfacab53df_0_66">
              <a:extLst>
                <a:ext uri="{FF2B5EF4-FFF2-40B4-BE49-F238E27FC236}">
                  <a16:creationId xmlns:a16="http://schemas.microsoft.com/office/drawing/2014/main" id="{E809ECA5-2807-4743-BF94-CC1148DB1FB2}"/>
                </a:ext>
              </a:extLst>
            </p:cNvPr>
            <p:cNvSpPr txBox="1"/>
            <p:nvPr/>
          </p:nvSpPr>
          <p:spPr>
            <a:xfrm>
              <a:off x="1600639" y="1630189"/>
              <a:ext cx="37029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700+ permutations for negotiations</a:t>
              </a:r>
              <a:endParaRPr lang="en-IN"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12" name="Google Shape;162;gcfacab53df_0_66">
              <a:extLst>
                <a:ext uri="{FF2B5EF4-FFF2-40B4-BE49-F238E27FC236}">
                  <a16:creationId xmlns:a16="http://schemas.microsoft.com/office/drawing/2014/main" id="{6061A5B8-368B-F30B-AE7D-CAA3D23CBA59}"/>
                </a:ext>
              </a:extLst>
            </p:cNvPr>
            <p:cNvSpPr/>
            <p:nvPr/>
          </p:nvSpPr>
          <p:spPr>
            <a:xfrm>
              <a:off x="1546639" y="1754484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" name="Google Shape;163;gcfacab53df_0_66">
            <a:extLst>
              <a:ext uri="{FF2B5EF4-FFF2-40B4-BE49-F238E27FC236}">
                <a16:creationId xmlns:a16="http://schemas.microsoft.com/office/drawing/2014/main" id="{DE358A05-DB1E-54C4-7ED9-3C27AAA52546}"/>
              </a:ext>
            </a:extLst>
          </p:cNvPr>
          <p:cNvGrpSpPr/>
          <p:nvPr/>
        </p:nvGrpSpPr>
        <p:grpSpPr>
          <a:xfrm>
            <a:off x="7219019" y="1920966"/>
            <a:ext cx="4076298" cy="662400"/>
            <a:chOff x="1546639" y="2636230"/>
            <a:chExt cx="4076298" cy="662400"/>
          </a:xfrm>
        </p:grpSpPr>
        <p:sp>
          <p:nvSpPr>
            <p:cNvPr id="14" name="Google Shape;164;gcfacab53df_0_66">
              <a:extLst>
                <a:ext uri="{FF2B5EF4-FFF2-40B4-BE49-F238E27FC236}">
                  <a16:creationId xmlns:a16="http://schemas.microsoft.com/office/drawing/2014/main" id="{37DDF8A2-24A4-424C-5B2D-7D01A7A575F3}"/>
                </a:ext>
              </a:extLst>
            </p:cNvPr>
            <p:cNvSpPr txBox="1"/>
            <p:nvPr/>
          </p:nvSpPr>
          <p:spPr>
            <a:xfrm>
              <a:off x="1573639" y="2733334"/>
              <a:ext cx="4049298" cy="510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Best Value Discovery</a:t>
              </a:r>
              <a:endParaRPr lang="en-IN"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15" name="Google Shape;165;gcfacab53df_0_66">
              <a:extLst>
                <a:ext uri="{FF2B5EF4-FFF2-40B4-BE49-F238E27FC236}">
                  <a16:creationId xmlns:a16="http://schemas.microsoft.com/office/drawing/2014/main" id="{8DEF3643-1665-920D-16C1-DE39878544EF}"/>
                </a:ext>
              </a:extLst>
            </p:cNvPr>
            <p:cNvSpPr/>
            <p:nvPr/>
          </p:nvSpPr>
          <p:spPr>
            <a:xfrm>
              <a:off x="1546639" y="2636230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dirty="0">
                <a:solidFill>
                  <a:schemeClr val="dk2"/>
                </a:solidFill>
                <a:latin typeface="Montserrat"/>
                <a:sym typeface="Montserrat"/>
              </a:endParaRPr>
            </a:p>
          </p:txBody>
        </p:sp>
      </p:grpSp>
      <p:grpSp>
        <p:nvGrpSpPr>
          <p:cNvPr id="16" name="Google Shape;166;gcfacab53df_0_66">
            <a:extLst>
              <a:ext uri="{FF2B5EF4-FFF2-40B4-BE49-F238E27FC236}">
                <a16:creationId xmlns:a16="http://schemas.microsoft.com/office/drawing/2014/main" id="{0AC74C05-811B-A653-8612-976767DBFC9B}"/>
              </a:ext>
            </a:extLst>
          </p:cNvPr>
          <p:cNvGrpSpPr/>
          <p:nvPr/>
        </p:nvGrpSpPr>
        <p:grpSpPr>
          <a:xfrm>
            <a:off x="7219019" y="3034038"/>
            <a:ext cx="4546200" cy="662400"/>
            <a:chOff x="1546639" y="3517976"/>
            <a:chExt cx="4546200" cy="662400"/>
          </a:xfrm>
        </p:grpSpPr>
        <p:sp>
          <p:nvSpPr>
            <p:cNvPr id="17" name="Google Shape;167;gcfacab53df_0_66">
              <a:extLst>
                <a:ext uri="{FF2B5EF4-FFF2-40B4-BE49-F238E27FC236}">
                  <a16:creationId xmlns:a16="http://schemas.microsoft.com/office/drawing/2014/main" id="{80C1079B-2ADC-42BA-8954-DB3F6745A5B8}"/>
                </a:ext>
              </a:extLst>
            </p:cNvPr>
            <p:cNvSpPr txBox="1"/>
            <p:nvPr/>
          </p:nvSpPr>
          <p:spPr>
            <a:xfrm>
              <a:off x="1600639" y="3590772"/>
              <a:ext cx="4492200" cy="510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R="0" lvl="0" inden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Auction Management</a:t>
              </a:r>
              <a:endParaRPr lang="en-IN"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18" name="Google Shape;168;gcfacab53df_0_66">
              <a:extLst>
                <a:ext uri="{FF2B5EF4-FFF2-40B4-BE49-F238E27FC236}">
                  <a16:creationId xmlns:a16="http://schemas.microsoft.com/office/drawing/2014/main" id="{FB398FEE-0FB2-7EAC-0EDD-5974C1763C5F}"/>
                </a:ext>
              </a:extLst>
            </p:cNvPr>
            <p:cNvSpPr/>
            <p:nvPr/>
          </p:nvSpPr>
          <p:spPr>
            <a:xfrm>
              <a:off x="1546639" y="3517976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" name="Google Shape;169;gcfacab53df_0_66">
            <a:extLst>
              <a:ext uri="{FF2B5EF4-FFF2-40B4-BE49-F238E27FC236}">
                <a16:creationId xmlns:a16="http://schemas.microsoft.com/office/drawing/2014/main" id="{B5F56BB0-9EE2-AF55-78F4-8090FFA11C5D}"/>
              </a:ext>
            </a:extLst>
          </p:cNvPr>
          <p:cNvGrpSpPr/>
          <p:nvPr/>
        </p:nvGrpSpPr>
        <p:grpSpPr>
          <a:xfrm>
            <a:off x="7219019" y="3990815"/>
            <a:ext cx="4546200" cy="910990"/>
            <a:chOff x="1546639" y="4243619"/>
            <a:chExt cx="4546200" cy="910990"/>
          </a:xfrm>
        </p:grpSpPr>
        <p:sp>
          <p:nvSpPr>
            <p:cNvPr id="20" name="Google Shape;170;gcfacab53df_0_66">
              <a:extLst>
                <a:ext uri="{FF2B5EF4-FFF2-40B4-BE49-F238E27FC236}">
                  <a16:creationId xmlns:a16="http://schemas.microsoft.com/office/drawing/2014/main" id="{22B402C1-C861-CB9F-CCA0-02ABF0B9071B}"/>
                </a:ext>
              </a:extLst>
            </p:cNvPr>
            <p:cNvSpPr txBox="1"/>
            <p:nvPr/>
          </p:nvSpPr>
          <p:spPr>
            <a:xfrm>
              <a:off x="1600639" y="4243619"/>
              <a:ext cx="44922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rtl="0"/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Run Auction Strategies such as Dutch, English</a:t>
              </a:r>
            </a:p>
          </p:txBody>
        </p:sp>
        <p:sp>
          <p:nvSpPr>
            <p:cNvPr id="21" name="Google Shape;171;gcfacab53df_0_66">
              <a:extLst>
                <a:ext uri="{FF2B5EF4-FFF2-40B4-BE49-F238E27FC236}">
                  <a16:creationId xmlns:a16="http://schemas.microsoft.com/office/drawing/2014/main" id="{EFE7AC10-CE44-D571-2FB8-6642DA589C05}"/>
                </a:ext>
              </a:extLst>
            </p:cNvPr>
            <p:cNvSpPr/>
            <p:nvPr/>
          </p:nvSpPr>
          <p:spPr>
            <a:xfrm>
              <a:off x="1546639" y="4399722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" name="Google Shape;172;gcfacab53df_0_66">
            <a:extLst>
              <a:ext uri="{FF2B5EF4-FFF2-40B4-BE49-F238E27FC236}">
                <a16:creationId xmlns:a16="http://schemas.microsoft.com/office/drawing/2014/main" id="{CDB4CAC9-3E91-1EA9-C116-5242EFA4DED7}"/>
              </a:ext>
            </a:extLst>
          </p:cNvPr>
          <p:cNvGrpSpPr/>
          <p:nvPr/>
        </p:nvGrpSpPr>
        <p:grpSpPr>
          <a:xfrm>
            <a:off x="7219019" y="5163405"/>
            <a:ext cx="4438200" cy="849435"/>
            <a:chOff x="1546639" y="5187945"/>
            <a:chExt cx="4438200" cy="849435"/>
          </a:xfrm>
        </p:grpSpPr>
        <p:sp>
          <p:nvSpPr>
            <p:cNvPr id="23" name="Google Shape;173;gcfacab53df_0_66">
              <a:extLst>
                <a:ext uri="{FF2B5EF4-FFF2-40B4-BE49-F238E27FC236}">
                  <a16:creationId xmlns:a16="http://schemas.microsoft.com/office/drawing/2014/main" id="{20922A74-D149-3A5C-6616-91E3854F637E}"/>
                </a:ext>
              </a:extLst>
            </p:cNvPr>
            <p:cNvSpPr txBox="1"/>
            <p:nvPr/>
          </p:nvSpPr>
          <p:spPr>
            <a:xfrm>
              <a:off x="1600639" y="5187945"/>
              <a:ext cx="4384200" cy="84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rtl="0"/>
              <a:r>
                <a:rPr lang="en-IN" sz="2400" dirty="0">
                  <a:solidFill>
                    <a:srgbClr val="FFFFFF"/>
                  </a:solidFill>
                  <a:latin typeface="Montserrat"/>
                </a:rPr>
                <a:t>BOQ Bidding via Microsoft Excel and Comparison</a:t>
              </a:r>
            </a:p>
          </p:txBody>
        </p:sp>
        <p:sp>
          <p:nvSpPr>
            <p:cNvPr id="24" name="Google Shape;174;gcfacab53df_0_66">
              <a:extLst>
                <a:ext uri="{FF2B5EF4-FFF2-40B4-BE49-F238E27FC236}">
                  <a16:creationId xmlns:a16="http://schemas.microsoft.com/office/drawing/2014/main" id="{329A7B72-0A30-76FD-0A35-9D7F21FAACC7}"/>
                </a:ext>
              </a:extLst>
            </p:cNvPr>
            <p:cNvSpPr/>
            <p:nvPr/>
          </p:nvSpPr>
          <p:spPr>
            <a:xfrm>
              <a:off x="1546639" y="5281468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7B1DEB-0729-A4BB-7A6A-806100DD5B61}"/>
              </a:ext>
            </a:extLst>
          </p:cNvPr>
          <p:cNvSpPr txBox="1"/>
          <p:nvPr/>
        </p:nvSpPr>
        <p:spPr>
          <a:xfrm>
            <a:off x="425547" y="3105107"/>
            <a:ext cx="5670453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750" dirty="0">
                <a:solidFill>
                  <a:schemeClr val="bg1"/>
                </a:solidFill>
                <a:latin typeface="Codec Pro News" pitchFamily="2" charset="0"/>
              </a:rPr>
              <a:t>Benefit from dynamic and flexible negotiations, automated sourcing results and reports, and unlock savings potential &amp; improve productivity.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1750" dirty="0">
              <a:solidFill>
                <a:schemeClr val="bg1"/>
              </a:solidFill>
              <a:latin typeface="Codec Pro New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750" dirty="0">
                <a:solidFill>
                  <a:schemeClr val="bg1"/>
                </a:solidFill>
                <a:latin typeface="Codec Pro News" pitchFamily="2" charset="0"/>
              </a:rPr>
              <a:t>Empower your buyer teams with the ability to negotiate without constraints and make better decisions.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2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A671303-51E7-BF9F-D44F-3982631E5178}"/>
              </a:ext>
            </a:extLst>
          </p:cNvPr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201F24"/>
          </a:solidFill>
        </p:spPr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BF3EF11-ECB0-EB7C-E9F5-C8E5C5FC9757}"/>
              </a:ext>
            </a:extLst>
          </p:cNvPr>
          <p:cNvSpPr/>
          <p:nvPr/>
        </p:nvSpPr>
        <p:spPr>
          <a:xfrm>
            <a:off x="8534401" y="0"/>
            <a:ext cx="3657599" cy="6858000"/>
          </a:xfrm>
          <a:prstGeom prst="rect">
            <a:avLst/>
          </a:prstGeom>
          <a:solidFill>
            <a:srgbClr val="201F24"/>
          </a:solidFill>
        </p:spPr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A9628DD5-63F5-567A-C132-E984A7916841}"/>
              </a:ext>
            </a:extLst>
          </p:cNvPr>
          <p:cNvSpPr txBox="1"/>
          <p:nvPr/>
        </p:nvSpPr>
        <p:spPr>
          <a:xfrm>
            <a:off x="3338845" y="40249"/>
            <a:ext cx="5514311" cy="972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67"/>
              </a:lnSpc>
            </a:pP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Reverse Auction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428F01-AE48-102C-71FC-607BA1A300EC}"/>
              </a:ext>
            </a:extLst>
          </p:cNvPr>
          <p:cNvSpPr/>
          <p:nvPr/>
        </p:nvSpPr>
        <p:spPr>
          <a:xfrm>
            <a:off x="254000" y="1600200"/>
            <a:ext cx="273777" cy="273777"/>
          </a:xfrm>
          <a:prstGeom prst="ellipse">
            <a:avLst/>
          </a:prstGeom>
          <a:solidFill>
            <a:srgbClr val="E8415A"/>
          </a:solidFill>
          <a:ln>
            <a:solidFill>
              <a:srgbClr val="E84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B3943-E7B9-C25E-E8C0-4AF2906A0DA2}"/>
              </a:ext>
            </a:extLst>
          </p:cNvPr>
          <p:cNvSpPr/>
          <p:nvPr/>
        </p:nvSpPr>
        <p:spPr>
          <a:xfrm>
            <a:off x="8820778" y="1600200"/>
            <a:ext cx="273777" cy="273777"/>
          </a:xfrm>
          <a:prstGeom prst="ellipse">
            <a:avLst/>
          </a:prstGeom>
          <a:solidFill>
            <a:srgbClr val="E8415A"/>
          </a:solidFill>
          <a:ln>
            <a:solidFill>
              <a:srgbClr val="E84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32D21E-3711-24CA-A3E8-F277047C7105}"/>
              </a:ext>
            </a:extLst>
          </p:cNvPr>
          <p:cNvSpPr/>
          <p:nvPr/>
        </p:nvSpPr>
        <p:spPr>
          <a:xfrm>
            <a:off x="3911600" y="1600222"/>
            <a:ext cx="273777" cy="273777"/>
          </a:xfrm>
          <a:prstGeom prst="ellipse">
            <a:avLst/>
          </a:prstGeom>
          <a:solidFill>
            <a:srgbClr val="E8415A"/>
          </a:solidFill>
          <a:ln>
            <a:solidFill>
              <a:srgbClr val="E841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FC7BB-F0BB-B0ED-8374-B625C41D6068}"/>
              </a:ext>
            </a:extLst>
          </p:cNvPr>
          <p:cNvSpPr txBox="1"/>
          <p:nvPr/>
        </p:nvSpPr>
        <p:spPr>
          <a:xfrm>
            <a:off x="527777" y="1547316"/>
            <a:ext cx="2844800" cy="379609"/>
          </a:xfrm>
          <a:prstGeom prst="rect">
            <a:avLst/>
          </a:prstGeom>
          <a:noFill/>
          <a:ln w="12700">
            <a:noFill/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867" b="1" dirty="0" err="1">
                <a:solidFill>
                  <a:srgbClr val="FFFFFF"/>
                </a:solidFill>
                <a:latin typeface="Codec Pro" pitchFamily="2" charset="0"/>
              </a:rPr>
              <a:t>eAuction</a:t>
            </a:r>
            <a:r>
              <a:rPr lang="en-IN" sz="1867" b="1" dirty="0">
                <a:solidFill>
                  <a:srgbClr val="FFFFFF"/>
                </a:solidFill>
                <a:latin typeface="Codec Pro" pitchFamily="2" charset="0"/>
              </a:rPr>
              <a:t> Configuration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3BE3C-3D7D-A3A0-3F9C-110638729340}"/>
              </a:ext>
            </a:extLst>
          </p:cNvPr>
          <p:cNvSpPr txBox="1"/>
          <p:nvPr/>
        </p:nvSpPr>
        <p:spPr>
          <a:xfrm>
            <a:off x="9094555" y="1547316"/>
            <a:ext cx="3097445" cy="379609"/>
          </a:xfrm>
          <a:prstGeom prst="rect">
            <a:avLst/>
          </a:prstGeom>
          <a:noFill/>
          <a:ln w="12700">
            <a:noFill/>
          </a:ln>
        </p:spPr>
        <p:txBody>
          <a:bodyPr wrap="square" lIns="91395" tIns="45697" rIns="91395" bIns="45697" rtlCol="0">
            <a:spAutoFit/>
          </a:bodyPr>
          <a:lstStyle/>
          <a:p>
            <a:r>
              <a:rPr lang="en-IN" sz="1867" b="1" dirty="0">
                <a:solidFill>
                  <a:srgbClr val="FFFFFF"/>
                </a:solidFill>
                <a:latin typeface="Codec Pro" pitchFamily="2" charset="0"/>
              </a:rPr>
              <a:t>Auction Report Post-Bid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C9F4C-F3B8-AD63-6908-59ECAF8686F2}"/>
              </a:ext>
            </a:extLst>
          </p:cNvPr>
          <p:cNvSpPr txBox="1"/>
          <p:nvPr/>
        </p:nvSpPr>
        <p:spPr>
          <a:xfrm>
            <a:off x="4200821" y="1547316"/>
            <a:ext cx="2669752" cy="379609"/>
          </a:xfrm>
          <a:prstGeom prst="rect">
            <a:avLst/>
          </a:prstGeom>
          <a:noFill/>
          <a:ln w="12700">
            <a:noFill/>
          </a:ln>
        </p:spPr>
        <p:txBody>
          <a:bodyPr wrap="square" lIns="91395" tIns="45697" rIns="91395" bIns="45697" rtlCol="0">
            <a:spAutoFit/>
          </a:bodyPr>
          <a:lstStyle/>
          <a:p>
            <a:r>
              <a:rPr lang="en-IN" sz="1867" b="1" dirty="0">
                <a:latin typeface="Codec Pro" pitchFamily="2" charset="0"/>
              </a:rPr>
              <a:t>Live Auction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EF60187-1E8D-9E40-82E8-D7B716748C24}"/>
              </a:ext>
            </a:extLst>
          </p:cNvPr>
          <p:cNvGrpSpPr/>
          <p:nvPr/>
        </p:nvGrpSpPr>
        <p:grpSpPr>
          <a:xfrm>
            <a:off x="312501" y="2413002"/>
            <a:ext cx="2633899" cy="307730"/>
            <a:chOff x="468752" y="3619500"/>
            <a:chExt cx="3950848" cy="4615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1BF57A-69C5-E1C9-B2D4-5C9F30F26227}"/>
                </a:ext>
              </a:extLst>
            </p:cNvPr>
            <p:cNvSpPr txBox="1"/>
            <p:nvPr/>
          </p:nvSpPr>
          <p:spPr>
            <a:xfrm>
              <a:off x="914400" y="3619500"/>
              <a:ext cx="3505200" cy="4615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395" tIns="45697" rIns="91395" bIns="45697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Codec Pro" pitchFamily="2" charset="0"/>
                </a:rPr>
                <a:t>Project/ Package details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F371904-F65D-AC47-70A0-16A7E490529D}"/>
                </a:ext>
              </a:extLst>
            </p:cNvPr>
            <p:cNvSpPr/>
            <p:nvPr/>
          </p:nvSpPr>
          <p:spPr>
            <a:xfrm>
              <a:off x="468752" y="3675200"/>
              <a:ext cx="322914" cy="334805"/>
            </a:xfrm>
            <a:prstGeom prst="ellipse">
              <a:avLst/>
            </a:prstGeom>
            <a:solidFill>
              <a:srgbClr val="05A8B1"/>
            </a:solidFill>
            <a:ln>
              <a:solidFill>
                <a:srgbClr val="05A8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84DE19-1454-3C26-2233-8681A1A390A4}"/>
              </a:ext>
            </a:extLst>
          </p:cNvPr>
          <p:cNvGrpSpPr/>
          <p:nvPr/>
        </p:nvGrpSpPr>
        <p:grpSpPr>
          <a:xfrm>
            <a:off x="312502" y="3015351"/>
            <a:ext cx="3345097" cy="307730"/>
            <a:chOff x="468752" y="4857981"/>
            <a:chExt cx="5017646" cy="4615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CAE92A-2F10-3046-6C00-AC4C3CF38A08}"/>
                </a:ext>
              </a:extLst>
            </p:cNvPr>
            <p:cNvSpPr txBox="1"/>
            <p:nvPr/>
          </p:nvSpPr>
          <p:spPr>
            <a:xfrm>
              <a:off x="914399" y="4857981"/>
              <a:ext cx="4571999" cy="46159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395" tIns="45697" rIns="91395" bIns="45697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Codec Pro" pitchFamily="2" charset="0"/>
                </a:rPr>
                <a:t>Framework/ Rules Configuration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EFB969-98FB-C755-00CD-B2738A831CFD}"/>
                </a:ext>
              </a:extLst>
            </p:cNvPr>
            <p:cNvSpPr/>
            <p:nvPr/>
          </p:nvSpPr>
          <p:spPr>
            <a:xfrm>
              <a:off x="468752" y="4923652"/>
              <a:ext cx="322914" cy="334805"/>
            </a:xfrm>
            <a:prstGeom prst="ellipse">
              <a:avLst/>
            </a:prstGeom>
            <a:solidFill>
              <a:srgbClr val="05A8B1"/>
            </a:solidFill>
            <a:ln>
              <a:solidFill>
                <a:srgbClr val="05A8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D52183-29D6-5057-A020-F58CD42C8814}"/>
              </a:ext>
            </a:extLst>
          </p:cNvPr>
          <p:cNvGrpSpPr/>
          <p:nvPr/>
        </p:nvGrpSpPr>
        <p:grpSpPr>
          <a:xfrm>
            <a:off x="312502" y="3617699"/>
            <a:ext cx="3112820" cy="307730"/>
            <a:chOff x="468752" y="6269870"/>
            <a:chExt cx="4669230" cy="4615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53A9B6-C9BE-70B0-9F01-7356E96B5DEC}"/>
                </a:ext>
              </a:extLst>
            </p:cNvPr>
            <p:cNvSpPr txBox="1"/>
            <p:nvPr/>
          </p:nvSpPr>
          <p:spPr>
            <a:xfrm>
              <a:off x="897467" y="6269870"/>
              <a:ext cx="4240515" cy="46159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395" tIns="45697" rIns="91395" bIns="45697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Codec Pro" pitchFamily="2" charset="0"/>
                </a:rPr>
                <a:t>Quality &amp; Pricing Conditions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561EB8-5078-1DA8-86DA-49C7317B1E3F}"/>
                </a:ext>
              </a:extLst>
            </p:cNvPr>
            <p:cNvSpPr/>
            <p:nvPr/>
          </p:nvSpPr>
          <p:spPr>
            <a:xfrm>
              <a:off x="468752" y="6341798"/>
              <a:ext cx="322914" cy="334805"/>
            </a:xfrm>
            <a:prstGeom prst="ellipse">
              <a:avLst/>
            </a:prstGeom>
            <a:solidFill>
              <a:srgbClr val="05A8B1"/>
            </a:solidFill>
            <a:ln>
              <a:solidFill>
                <a:srgbClr val="05A8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998D57-66EB-1B1B-9D79-89C7E65DCD49}"/>
              </a:ext>
            </a:extLst>
          </p:cNvPr>
          <p:cNvGrpSpPr/>
          <p:nvPr/>
        </p:nvGrpSpPr>
        <p:grpSpPr>
          <a:xfrm>
            <a:off x="312501" y="4220059"/>
            <a:ext cx="2786299" cy="307730"/>
            <a:chOff x="468752" y="7606186"/>
            <a:chExt cx="4179448" cy="4615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D0A2D6-FB46-77BC-2CA0-88499D08473F}"/>
                </a:ext>
              </a:extLst>
            </p:cNvPr>
            <p:cNvSpPr txBox="1"/>
            <p:nvPr/>
          </p:nvSpPr>
          <p:spPr>
            <a:xfrm>
              <a:off x="914400" y="7606186"/>
              <a:ext cx="3733800" cy="46159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91395" tIns="45697" rIns="91395" bIns="45697" rtlCol="0">
              <a:spAutoFit/>
            </a:bodyPr>
            <a:lstStyle/>
            <a:p>
              <a:r>
                <a:rPr lang="en-IN" sz="1400" b="1" dirty="0">
                  <a:solidFill>
                    <a:schemeClr val="bg1"/>
                  </a:solidFill>
                  <a:latin typeface="Codec Pro" pitchFamily="2" charset="0"/>
                </a:rPr>
                <a:t>Sequencing &amp; Timing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DE56245-2601-40BF-B314-F1D0597D3448}"/>
                </a:ext>
              </a:extLst>
            </p:cNvPr>
            <p:cNvSpPr/>
            <p:nvPr/>
          </p:nvSpPr>
          <p:spPr>
            <a:xfrm>
              <a:off x="468752" y="7661886"/>
              <a:ext cx="322914" cy="334805"/>
            </a:xfrm>
            <a:prstGeom prst="ellipse">
              <a:avLst/>
            </a:prstGeom>
            <a:solidFill>
              <a:srgbClr val="05A8B1"/>
            </a:solidFill>
            <a:ln>
              <a:solidFill>
                <a:srgbClr val="05A8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FA3635C-5780-5E51-C3B3-D42A0B3A92A5}"/>
              </a:ext>
            </a:extLst>
          </p:cNvPr>
          <p:cNvSpPr txBox="1"/>
          <p:nvPr/>
        </p:nvSpPr>
        <p:spPr>
          <a:xfrm>
            <a:off x="5181600" y="5410200"/>
            <a:ext cx="2174922" cy="307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Dynamic Bidding 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4B4BF9-7B19-3FAC-B9CB-FC395530948F}"/>
              </a:ext>
            </a:extLst>
          </p:cNvPr>
          <p:cNvSpPr txBox="1"/>
          <p:nvPr/>
        </p:nvSpPr>
        <p:spPr>
          <a:xfrm>
            <a:off x="5181600" y="6426200"/>
            <a:ext cx="2174922" cy="307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Savings Analytics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D04966-2AE8-7F74-DC44-6D5D90F6D57A}"/>
              </a:ext>
            </a:extLst>
          </p:cNvPr>
          <p:cNvSpPr txBox="1"/>
          <p:nvPr/>
        </p:nvSpPr>
        <p:spPr>
          <a:xfrm>
            <a:off x="5181600" y="5917357"/>
            <a:ext cx="2174922" cy="307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Graphical Monitoring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6C3431-EE52-0551-747D-9144CB9E00B9}"/>
              </a:ext>
            </a:extLst>
          </p:cNvPr>
          <p:cNvSpPr txBox="1"/>
          <p:nvPr/>
        </p:nvSpPr>
        <p:spPr>
          <a:xfrm rot="5400000">
            <a:off x="4187877" y="5809635"/>
            <a:ext cx="1322044" cy="5231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Queries Responses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303055-DC0D-D511-8F71-A42FDBB22184}"/>
              </a:ext>
            </a:extLst>
          </p:cNvPr>
          <p:cNvSpPr txBox="1"/>
          <p:nvPr/>
        </p:nvSpPr>
        <p:spPr>
          <a:xfrm>
            <a:off x="4586268" y="2118060"/>
            <a:ext cx="2169689" cy="5231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Acceptance &amp; Documentation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E1D635-C676-0032-DAD4-A0A82239892A}"/>
              </a:ext>
            </a:extLst>
          </p:cNvPr>
          <p:cNvSpPr txBox="1"/>
          <p:nvPr/>
        </p:nvSpPr>
        <p:spPr>
          <a:xfrm>
            <a:off x="4586268" y="3405898"/>
            <a:ext cx="2169689" cy="307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Dynamics Bidding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2D49FD-97EE-BE7A-414F-0E152E597DF4}"/>
              </a:ext>
            </a:extLst>
          </p:cNvPr>
          <p:cNvSpPr txBox="1"/>
          <p:nvPr/>
        </p:nvSpPr>
        <p:spPr>
          <a:xfrm>
            <a:off x="4586268" y="2869701"/>
            <a:ext cx="2169689" cy="307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Sealed Quotes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995936-F05D-60BA-9EF1-90EBEF379207}"/>
              </a:ext>
            </a:extLst>
          </p:cNvPr>
          <p:cNvSpPr txBox="1"/>
          <p:nvPr/>
        </p:nvSpPr>
        <p:spPr>
          <a:xfrm rot="16200000">
            <a:off x="6297151" y="2654258"/>
            <a:ext cx="1595568" cy="5231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Online Communication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A4DBFE-8F6A-3EDE-C727-DE763C902094}"/>
              </a:ext>
            </a:extLst>
          </p:cNvPr>
          <p:cNvSpPr txBox="1"/>
          <p:nvPr/>
        </p:nvSpPr>
        <p:spPr>
          <a:xfrm>
            <a:off x="4594734" y="3771152"/>
            <a:ext cx="2770255" cy="307730"/>
          </a:xfrm>
          <a:prstGeom prst="rect">
            <a:avLst/>
          </a:prstGeom>
          <a:noFill/>
          <a:ln w="12700">
            <a:noFill/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Supplier Group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A5B45C-8A38-B9AE-B9DD-15403C457E6A}"/>
              </a:ext>
            </a:extLst>
          </p:cNvPr>
          <p:cNvSpPr txBox="1"/>
          <p:nvPr/>
        </p:nvSpPr>
        <p:spPr>
          <a:xfrm>
            <a:off x="4594734" y="5030655"/>
            <a:ext cx="2770255" cy="307730"/>
          </a:xfrm>
          <a:prstGeom prst="rect">
            <a:avLst/>
          </a:prstGeom>
          <a:noFill/>
          <a:ln w="12700">
            <a:noFill/>
          </a:ln>
        </p:spPr>
        <p:txBody>
          <a:bodyPr wrap="square" lIns="91395" tIns="45697" rIns="91395" bIns="45697" rtlCol="0">
            <a:spAutoFit/>
          </a:bodyPr>
          <a:lstStyle/>
          <a:p>
            <a:pPr algn="ctr"/>
            <a:r>
              <a:rPr lang="en-IN" sz="1400" b="1" dirty="0">
                <a:latin typeface="Codec Pro" pitchFamily="2" charset="0"/>
                <a:ea typeface="Roboto" panose="02000000000000000000" pitchFamily="2" charset="0"/>
                <a:cs typeface="Poppins" pitchFamily="2" charset="77"/>
              </a:rPr>
              <a:t>Buyer Group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5794FD-5C39-CC38-2D40-2EAD43E5BF50}"/>
              </a:ext>
            </a:extLst>
          </p:cNvPr>
          <p:cNvCxnSpPr>
            <a:stCxn id="32" idx="2"/>
            <a:endCxn id="33" idx="0"/>
          </p:cNvCxnSpPr>
          <p:nvPr/>
        </p:nvCxnSpPr>
        <p:spPr>
          <a:xfrm>
            <a:off x="5979862" y="4078882"/>
            <a:ext cx="0" cy="9517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4B302EEF-5DEE-60D1-4C20-FC16CEFD8B6B}"/>
              </a:ext>
            </a:extLst>
          </p:cNvPr>
          <p:cNvSpPr/>
          <p:nvPr/>
        </p:nvSpPr>
        <p:spPr>
          <a:xfrm>
            <a:off x="5852861" y="4415295"/>
            <a:ext cx="254000" cy="254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48AA2C-222C-00FB-CCEC-48A352A467B4}"/>
              </a:ext>
            </a:extLst>
          </p:cNvPr>
          <p:cNvGrpSpPr/>
          <p:nvPr/>
        </p:nvGrpSpPr>
        <p:grpSpPr>
          <a:xfrm>
            <a:off x="8913850" y="2765733"/>
            <a:ext cx="2898701" cy="2010839"/>
            <a:chOff x="8913850" y="2765733"/>
            <a:chExt cx="2898701" cy="201083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456400E-0B63-8A89-8A44-1CD36079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850" y="2765733"/>
              <a:ext cx="2898701" cy="2010839"/>
            </a:xfrm>
            <a:prstGeom prst="rect">
              <a:avLst/>
            </a:prstGeom>
            <a:solidFill>
              <a:srgbClr val="004C87"/>
            </a:solidFill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7842B0-A70C-0C5B-DF53-E4EE712EAA2D}"/>
                </a:ext>
              </a:extLst>
            </p:cNvPr>
            <p:cNvSpPr/>
            <p:nvPr/>
          </p:nvSpPr>
          <p:spPr>
            <a:xfrm>
              <a:off x="8951218" y="2959295"/>
              <a:ext cx="69132" cy="146539"/>
            </a:xfrm>
            <a:prstGeom prst="rect">
              <a:avLst/>
            </a:prstGeom>
            <a:solidFill>
              <a:srgbClr val="004C87"/>
            </a:solidFill>
            <a:ln>
              <a:solidFill>
                <a:srgbClr val="004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$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718B6C-9E1D-3553-280C-CB47B948FACC}"/>
                </a:ext>
              </a:extLst>
            </p:cNvPr>
            <p:cNvSpPr/>
            <p:nvPr/>
          </p:nvSpPr>
          <p:spPr>
            <a:xfrm>
              <a:off x="9580191" y="2956734"/>
              <a:ext cx="69132" cy="146539"/>
            </a:xfrm>
            <a:prstGeom prst="rect">
              <a:avLst/>
            </a:prstGeom>
            <a:solidFill>
              <a:srgbClr val="004C87"/>
            </a:solidFill>
            <a:ln>
              <a:solidFill>
                <a:srgbClr val="004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$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A50B2B-ACBE-19CF-A81A-CFF5C8F60E35}"/>
                </a:ext>
              </a:extLst>
            </p:cNvPr>
            <p:cNvSpPr/>
            <p:nvPr/>
          </p:nvSpPr>
          <p:spPr>
            <a:xfrm>
              <a:off x="10256778" y="2959294"/>
              <a:ext cx="69132" cy="146539"/>
            </a:xfrm>
            <a:prstGeom prst="rect">
              <a:avLst/>
            </a:prstGeom>
            <a:solidFill>
              <a:srgbClr val="004C87"/>
            </a:solidFill>
            <a:ln>
              <a:solidFill>
                <a:srgbClr val="004C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897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79DB0CA7-04C9-4C4F-7E5B-BA8B3C630597}"/>
              </a:ext>
            </a:extLst>
          </p:cNvPr>
          <p:cNvSpPr txBox="1"/>
          <p:nvPr/>
        </p:nvSpPr>
        <p:spPr>
          <a:xfrm>
            <a:off x="4239490" y="4087671"/>
            <a:ext cx="4409209" cy="98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67"/>
              </a:lnSpc>
            </a:pP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Thank You!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8424E9C-5273-E8AE-064F-EBB1DAA4A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36" y="1840637"/>
            <a:ext cx="6410325" cy="2486025"/>
          </a:xfrm>
          <a:prstGeom prst="rect">
            <a:avLst/>
          </a:prstGeom>
        </p:spPr>
      </p:pic>
      <p:sp>
        <p:nvSpPr>
          <p:cNvPr id="4" name="TextBox 21">
            <a:extLst>
              <a:ext uri="{FF2B5EF4-FFF2-40B4-BE49-F238E27FC236}">
                <a16:creationId xmlns:a16="http://schemas.microsoft.com/office/drawing/2014/main" id="{4081B8F2-C0C3-A972-C236-A93BA2885DAB}"/>
              </a:ext>
            </a:extLst>
          </p:cNvPr>
          <p:cNvSpPr txBox="1"/>
          <p:nvPr/>
        </p:nvSpPr>
        <p:spPr>
          <a:xfrm>
            <a:off x="166255" y="5702277"/>
            <a:ext cx="3685309" cy="94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67"/>
              </a:lnSpc>
            </a:pPr>
            <a:r>
              <a:rPr lang="en-US" sz="2800" b="1" dirty="0">
                <a:solidFill>
                  <a:srgbClr val="0C0C0C"/>
                </a:solidFill>
                <a:latin typeface="Codec Pro ExtraBold" pitchFamily="2" charset="0"/>
              </a:rPr>
              <a:t>Effigo@SynapOne.com</a:t>
            </a:r>
          </a:p>
        </p:txBody>
      </p:sp>
    </p:spTree>
    <p:extLst>
      <p:ext uri="{BB962C8B-B14F-4D97-AF65-F5344CB8AC3E}">
        <p14:creationId xmlns:p14="http://schemas.microsoft.com/office/powerpoint/2010/main" val="46857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1653008"/>
            <a:ext cx="4891769" cy="2674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7"/>
              </a:lnSpc>
              <a:buNone/>
            </a:pPr>
            <a:r>
              <a:rPr lang="en-US" sz="2400" b="1" dirty="0">
                <a:solidFill>
                  <a:srgbClr val="01A9B0"/>
                </a:solidFill>
                <a:latin typeface="Codec Pro ExtraBold" pitchFamily="2" charset="0"/>
              </a:rPr>
              <a:t>WHO ARE WE?</a:t>
            </a:r>
          </a:p>
        </p:txBody>
      </p:sp>
      <p:sp>
        <p:nvSpPr>
          <p:cNvPr id="3" name="Object 2"/>
          <p:cNvSpPr/>
          <p:nvPr/>
        </p:nvSpPr>
        <p:spPr>
          <a:xfrm>
            <a:off x="476130" y="2074860"/>
            <a:ext cx="5301337" cy="21397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4000" b="1" spc="-119" dirty="0">
                <a:solidFill>
                  <a:schemeClr val="bg1"/>
                </a:solidFill>
                <a:latin typeface="Codec Pro" pitchFamily="2" charset="0"/>
              </a:rPr>
              <a:t>We are a cloud-based </a:t>
            </a:r>
            <a:r>
              <a:rPr lang="en-GB" sz="4000" b="1" spc="-119" dirty="0">
                <a:solidFill>
                  <a:schemeClr val="bg1"/>
                </a:solidFill>
                <a:latin typeface="Codec Pro" pitchFamily="2" charset="0"/>
              </a:rPr>
              <a:t>global procurement tech-solution provider.</a:t>
            </a:r>
            <a:endParaRPr lang="en-US" sz="4000" b="1" spc="-119" dirty="0">
              <a:solidFill>
                <a:schemeClr val="bg1"/>
              </a:solidFill>
              <a:latin typeface="Codec Pro" pitchFamily="2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76131" y="4340885"/>
            <a:ext cx="4891769" cy="109545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Codec Pro News" pitchFamily="2" charset="0"/>
              </a:rPr>
              <a:t>SynapOne makes </a:t>
            </a:r>
            <a:r>
              <a:rPr lang="en-US" sz="1750" b="1" dirty="0">
                <a:solidFill>
                  <a:schemeClr val="bg1"/>
                </a:solidFill>
                <a:latin typeface="Codec Pro" pitchFamily="2" charset="0"/>
              </a:rPr>
              <a:t>custom-fit</a:t>
            </a:r>
            <a:r>
              <a:rPr lang="en-US" sz="1600" b="1" dirty="0">
                <a:solidFill>
                  <a:schemeClr val="bg1"/>
                </a:solidFill>
                <a:latin typeface="Codec Pro" pitchFamily="2" charset="0"/>
              </a:rPr>
              <a:t> </a:t>
            </a:r>
            <a:r>
              <a:rPr lang="en-US" sz="1750" b="1" dirty="0">
                <a:solidFill>
                  <a:schemeClr val="bg1"/>
                </a:solidFill>
                <a:latin typeface="Codec Pro" pitchFamily="2" charset="0"/>
              </a:rPr>
              <a:t>offerings</a:t>
            </a:r>
            <a:r>
              <a:rPr lang="en-US" sz="1600" b="1" dirty="0">
                <a:solidFill>
                  <a:schemeClr val="bg1"/>
                </a:solidFill>
                <a:latin typeface="Codec Pro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dec Pro News" pitchFamily="2" charset="0"/>
              </a:rPr>
              <a:t>delivering </a:t>
            </a:r>
            <a:r>
              <a:rPr lang="en-US" sz="1750" b="1" dirty="0">
                <a:solidFill>
                  <a:schemeClr val="bg1"/>
                </a:solidFill>
                <a:latin typeface="Codec Pro" pitchFamily="2" charset="0"/>
              </a:rPr>
              <a:t>maximum benefit</a:t>
            </a:r>
            <a:r>
              <a:rPr lang="en-US" sz="1600" b="1" dirty="0">
                <a:solidFill>
                  <a:schemeClr val="bg1"/>
                </a:solidFill>
                <a:latin typeface="Codec Pro" pitchFamily="2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dec Pro News" pitchFamily="2" charset="0"/>
              </a:rPr>
              <a:t>to organizations and help them take </a:t>
            </a:r>
            <a:r>
              <a:rPr lang="en-US" sz="1600" b="1" dirty="0">
                <a:solidFill>
                  <a:schemeClr val="bg1"/>
                </a:solidFill>
                <a:latin typeface="Codec Pro News" pitchFamily="2" charset="0"/>
              </a:rPr>
              <a:t>a </a:t>
            </a:r>
            <a:r>
              <a:rPr lang="en-US" sz="1750" b="1" dirty="0">
                <a:solidFill>
                  <a:schemeClr val="bg1"/>
                </a:solidFill>
                <a:latin typeface="Codec Pro" pitchFamily="2" charset="0"/>
              </a:rPr>
              <a:t>360° approach </a:t>
            </a:r>
            <a:r>
              <a:rPr lang="en-US" sz="1600" dirty="0">
                <a:solidFill>
                  <a:schemeClr val="bg1"/>
                </a:solidFill>
                <a:latin typeface="Codec Pro News" pitchFamily="2" charset="0"/>
              </a:rPr>
              <a:t>towards their procurement and support activities.</a:t>
            </a:r>
            <a:endParaRPr lang="en-GB" sz="1600" dirty="0">
              <a:solidFill>
                <a:schemeClr val="bg1"/>
              </a:solidFill>
              <a:latin typeface="Codec Pro News" pitchFamily="2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185720" y="1267243"/>
            <a:ext cx="4875650" cy="2734050"/>
          </a:xfrm>
          <a:prstGeom prst="rect">
            <a:avLst/>
          </a:prstGeom>
          <a:solidFill>
            <a:srgbClr val="1F1F24"/>
          </a:solidFill>
        </p:spPr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3"/>
          <a:srcRect l="-3691" t="549" r="-3691" b="549"/>
          <a:stretch/>
        </p:blipFill>
        <p:spPr>
          <a:xfrm>
            <a:off x="6185720" y="1267243"/>
            <a:ext cx="4875650" cy="2734050"/>
          </a:xfrm>
          <a:prstGeom prst="rect">
            <a:avLst/>
          </a:prstGeom>
        </p:spPr>
      </p:pic>
      <p:pic>
        <p:nvPicPr>
          <p:cNvPr id="7" name="Object 6" descr="https://storage.googleapis.com/firebase-beautifulslides-static-assets/images/frames/Apple iMac.928588e1b5030149e38a45ae9c509fa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682" y="1039040"/>
            <a:ext cx="5301337" cy="43973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473F24-65C6-FFC7-D73B-92600133F3F6}"/>
              </a:ext>
            </a:extLst>
          </p:cNvPr>
          <p:cNvSpPr/>
          <p:nvPr/>
        </p:nvSpPr>
        <p:spPr>
          <a:xfrm>
            <a:off x="6216085" y="1342571"/>
            <a:ext cx="4770823" cy="2598058"/>
          </a:xfrm>
          <a:prstGeom prst="rect">
            <a:avLst/>
          </a:prstGeom>
          <a:solidFill>
            <a:srgbClr val="201F24"/>
          </a:solidFill>
          <a:ln>
            <a:solidFill>
              <a:srgbClr val="201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7F187-A834-6D2D-D469-6C699F57A1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4" b="4478"/>
          <a:stretch/>
        </p:blipFill>
        <p:spPr>
          <a:xfrm>
            <a:off x="6598299" y="1335239"/>
            <a:ext cx="4006393" cy="2598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hevron 156">
            <a:extLst>
              <a:ext uri="{FF2B5EF4-FFF2-40B4-BE49-F238E27FC236}">
                <a16:creationId xmlns:a16="http://schemas.microsoft.com/office/drawing/2014/main" id="{D69359AB-A097-FAED-9F23-DC99620FC23B}"/>
              </a:ext>
            </a:extLst>
          </p:cNvPr>
          <p:cNvSpPr/>
          <p:nvPr/>
        </p:nvSpPr>
        <p:spPr>
          <a:xfrm>
            <a:off x="420076" y="1114046"/>
            <a:ext cx="11338560" cy="333446"/>
          </a:xfrm>
          <a:prstGeom prst="chevron">
            <a:avLst/>
          </a:prstGeom>
          <a:solidFill>
            <a:srgbClr val="E84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chemeClr val="tx1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C3B055B-406B-21FF-04D9-79C0362F89E6}"/>
              </a:ext>
            </a:extLst>
          </p:cNvPr>
          <p:cNvSpPr/>
          <p:nvPr/>
        </p:nvSpPr>
        <p:spPr>
          <a:xfrm>
            <a:off x="5349492" y="1025739"/>
            <a:ext cx="1512000" cy="5577190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69" name="Title 5">
            <a:extLst>
              <a:ext uri="{FF2B5EF4-FFF2-40B4-BE49-F238E27FC236}">
                <a16:creationId xmlns:a16="http://schemas.microsoft.com/office/drawing/2014/main" id="{3BA75E5B-933F-A2AE-B4B9-EB42FAD771BF}"/>
              </a:ext>
            </a:extLst>
          </p:cNvPr>
          <p:cNvSpPr txBox="1">
            <a:spLocks/>
          </p:cNvSpPr>
          <p:nvPr/>
        </p:nvSpPr>
        <p:spPr>
          <a:xfrm>
            <a:off x="1" y="134165"/>
            <a:ext cx="12191998" cy="5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spc="-41" dirty="0">
                <a:latin typeface="Codec Pro ExtraBold" pitchFamily="2" charset="0"/>
                <a:ea typeface="+mn-ea"/>
                <a:cs typeface="Poppins" pitchFamily="2" charset="77"/>
              </a:rPr>
              <a:t>Our Comprehensive Platform: An Overview</a:t>
            </a:r>
            <a:endParaRPr lang="en-AE" sz="3600" b="1" spc="-41" dirty="0">
              <a:latin typeface="Codec Pro ExtraBold" pitchFamily="2" charset="0"/>
              <a:ea typeface="+mn-ea"/>
              <a:cs typeface="Poppins" pitchFamily="2" charset="77"/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762C167-BF05-32E5-DF82-026C9E9F2525}"/>
              </a:ext>
            </a:extLst>
          </p:cNvPr>
          <p:cNvGrpSpPr/>
          <p:nvPr/>
        </p:nvGrpSpPr>
        <p:grpSpPr>
          <a:xfrm>
            <a:off x="5502423" y="3257325"/>
            <a:ext cx="1201443" cy="1201443"/>
            <a:chOff x="5362936" y="2487275"/>
            <a:chExt cx="1466127" cy="1466127"/>
          </a:xfrm>
        </p:grpSpPr>
        <p:sp>
          <p:nvSpPr>
            <p:cNvPr id="271" name="Rounded Rectangle 21">
              <a:extLst>
                <a:ext uri="{FF2B5EF4-FFF2-40B4-BE49-F238E27FC236}">
                  <a16:creationId xmlns:a16="http://schemas.microsoft.com/office/drawing/2014/main" id="{8D67E53A-81E0-CB33-02C0-CF4365FD7220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272" name="Rounded Rectangle 19">
              <a:extLst>
                <a:ext uri="{FF2B5EF4-FFF2-40B4-BE49-F238E27FC236}">
                  <a16:creationId xmlns:a16="http://schemas.microsoft.com/office/drawing/2014/main" id="{081AE2D8-1124-67EC-B155-09F121D6F44B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93C4B13-9A88-F123-0FC7-0B27EFEE796F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892A3D81-CC6D-5BB8-343E-2A048CE55F74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TextBox 274">
            <a:extLst>
              <a:ext uri="{FF2B5EF4-FFF2-40B4-BE49-F238E27FC236}">
                <a16:creationId xmlns:a16="http://schemas.microsoft.com/office/drawing/2014/main" id="{80E57D44-476F-EB58-9561-BAA85AC08C4E}"/>
              </a:ext>
            </a:extLst>
          </p:cNvPr>
          <p:cNvSpPr txBox="1"/>
          <p:nvPr/>
        </p:nvSpPr>
        <p:spPr>
          <a:xfrm>
            <a:off x="5502423" y="3274909"/>
            <a:ext cx="12014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7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Supplier Collaboration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5EA55AB-6745-0E32-AD28-69741935C165}"/>
              </a:ext>
            </a:extLst>
          </p:cNvPr>
          <p:cNvSpPr txBox="1"/>
          <p:nvPr/>
        </p:nvSpPr>
        <p:spPr>
          <a:xfrm>
            <a:off x="5502423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Supplier Relations</a:t>
            </a:r>
          </a:p>
        </p:txBody>
      </p:sp>
      <p:sp>
        <p:nvSpPr>
          <p:cNvPr id="277" name="Rounded Rectangle 33">
            <a:extLst>
              <a:ext uri="{FF2B5EF4-FFF2-40B4-BE49-F238E27FC236}">
                <a16:creationId xmlns:a16="http://schemas.microsoft.com/office/drawing/2014/main" id="{26009B37-51CC-C2C3-1790-54A67C05C47C}"/>
              </a:ext>
            </a:extLst>
          </p:cNvPr>
          <p:cNvSpPr/>
          <p:nvPr/>
        </p:nvSpPr>
        <p:spPr>
          <a:xfrm>
            <a:off x="5473144" y="4706409"/>
            <a:ext cx="1247696" cy="35022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Register</a:t>
            </a:r>
          </a:p>
        </p:txBody>
      </p:sp>
      <p:sp>
        <p:nvSpPr>
          <p:cNvPr id="278" name="Rounded Rectangle 34">
            <a:extLst>
              <a:ext uri="{FF2B5EF4-FFF2-40B4-BE49-F238E27FC236}">
                <a16:creationId xmlns:a16="http://schemas.microsoft.com/office/drawing/2014/main" id="{BDB37AFD-1D0E-6E73-3D9C-69B285609971}"/>
              </a:ext>
            </a:extLst>
          </p:cNvPr>
          <p:cNvSpPr/>
          <p:nvPr/>
        </p:nvSpPr>
        <p:spPr>
          <a:xfrm>
            <a:off x="5489707" y="5157512"/>
            <a:ext cx="1212585" cy="38048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Qualify &amp; Empanel</a:t>
            </a:r>
          </a:p>
        </p:txBody>
      </p:sp>
      <p:sp>
        <p:nvSpPr>
          <p:cNvPr id="279" name="Rounded Rectangle 35">
            <a:extLst>
              <a:ext uri="{FF2B5EF4-FFF2-40B4-BE49-F238E27FC236}">
                <a16:creationId xmlns:a16="http://schemas.microsoft.com/office/drawing/2014/main" id="{20FEAD8F-B520-1EB6-DA7A-545E1374CD56}"/>
              </a:ext>
            </a:extLst>
          </p:cNvPr>
          <p:cNvSpPr/>
          <p:nvPr/>
        </p:nvSpPr>
        <p:spPr>
          <a:xfrm>
            <a:off x="5482769" y="6142340"/>
            <a:ext cx="1260000" cy="38185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3rd Party Data &amp; Extensions</a:t>
            </a:r>
          </a:p>
        </p:txBody>
      </p:sp>
      <p:sp>
        <p:nvSpPr>
          <p:cNvPr id="280" name="Rounded Rectangle 36">
            <a:extLst>
              <a:ext uri="{FF2B5EF4-FFF2-40B4-BE49-F238E27FC236}">
                <a16:creationId xmlns:a16="http://schemas.microsoft.com/office/drawing/2014/main" id="{0A6E70D0-4240-56A6-011B-F57304C288E9}"/>
              </a:ext>
            </a:extLst>
          </p:cNvPr>
          <p:cNvSpPr/>
          <p:nvPr/>
        </p:nvSpPr>
        <p:spPr>
          <a:xfrm>
            <a:off x="5473144" y="5626442"/>
            <a:ext cx="1260000" cy="41476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Evaluate</a:t>
            </a:r>
          </a:p>
        </p:txBody>
      </p:sp>
      <p:sp>
        <p:nvSpPr>
          <p:cNvPr id="281" name="Rounded Rectangle 37">
            <a:extLst>
              <a:ext uri="{FF2B5EF4-FFF2-40B4-BE49-F238E27FC236}">
                <a16:creationId xmlns:a16="http://schemas.microsoft.com/office/drawing/2014/main" id="{93895A29-39D7-D38A-155C-EE582295DD2D}"/>
              </a:ext>
            </a:extLst>
          </p:cNvPr>
          <p:cNvSpPr/>
          <p:nvPr/>
        </p:nvSpPr>
        <p:spPr>
          <a:xfrm>
            <a:off x="5482769" y="2002438"/>
            <a:ext cx="1250375" cy="280352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Schedules, WO</a:t>
            </a:r>
            <a:r>
              <a:rPr lang="en-AE" sz="900" b="1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, </a:t>
            </a:r>
            <a:endParaRPr lang="en-AE" sz="900" b="1" dirty="0">
              <a:solidFill>
                <a:srgbClr val="2B201E"/>
              </a:solidFill>
              <a:latin typeface="Codec Pro News" pitchFamily="2" charset="0"/>
              <a:cs typeface="Arial" panose="020B0604020202020204" pitchFamily="34" charset="0"/>
            </a:endParaRPr>
          </a:p>
        </p:txBody>
      </p:sp>
      <p:sp>
        <p:nvSpPr>
          <p:cNvPr id="282" name="Rounded Rectangle 38">
            <a:extLst>
              <a:ext uri="{FF2B5EF4-FFF2-40B4-BE49-F238E27FC236}">
                <a16:creationId xmlns:a16="http://schemas.microsoft.com/office/drawing/2014/main" id="{23C64213-2026-62EC-EDE4-5E44323A3CE3}"/>
              </a:ext>
            </a:extLst>
          </p:cNvPr>
          <p:cNvSpPr/>
          <p:nvPr/>
        </p:nvSpPr>
        <p:spPr>
          <a:xfrm>
            <a:off x="5473144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Service &amp; Milestones Collaboration</a:t>
            </a:r>
          </a:p>
        </p:txBody>
      </p:sp>
      <p:sp>
        <p:nvSpPr>
          <p:cNvPr id="283" name="Rounded Rectangle 39">
            <a:extLst>
              <a:ext uri="{FF2B5EF4-FFF2-40B4-BE49-F238E27FC236}">
                <a16:creationId xmlns:a16="http://schemas.microsoft.com/office/drawing/2014/main" id="{3A9FCF35-AE69-61C2-931A-8A00043FEE71}"/>
              </a:ext>
            </a:extLst>
          </p:cNvPr>
          <p:cNvSpPr/>
          <p:nvPr/>
        </p:nvSpPr>
        <p:spPr>
          <a:xfrm>
            <a:off x="5473144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Exchange P2P Docs</a:t>
            </a:r>
          </a:p>
        </p:txBody>
      </p:sp>
      <p:sp>
        <p:nvSpPr>
          <p:cNvPr id="284" name="Rounded Rectangle 40">
            <a:extLst>
              <a:ext uri="{FF2B5EF4-FFF2-40B4-BE49-F238E27FC236}">
                <a16:creationId xmlns:a16="http://schemas.microsoft.com/office/drawing/2014/main" id="{4ED2DA65-9EC9-3FC5-A688-2E334743B739}"/>
              </a:ext>
            </a:extLst>
          </p:cNvPr>
          <p:cNvSpPr/>
          <p:nvPr/>
        </p:nvSpPr>
        <p:spPr>
          <a:xfrm>
            <a:off x="5482769" y="1562962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Custom Collaboration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A7E42F98-243C-7F4D-B984-1CE98F892CD5}"/>
              </a:ext>
            </a:extLst>
          </p:cNvPr>
          <p:cNvSpPr/>
          <p:nvPr/>
        </p:nvSpPr>
        <p:spPr>
          <a:xfrm>
            <a:off x="3783044" y="1018932"/>
            <a:ext cx="1525059" cy="5577187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6189527-D6EE-82CA-7108-90C5F215C888}"/>
              </a:ext>
            </a:extLst>
          </p:cNvPr>
          <p:cNvGrpSpPr/>
          <p:nvPr/>
        </p:nvGrpSpPr>
        <p:grpSpPr>
          <a:xfrm>
            <a:off x="3911234" y="3257325"/>
            <a:ext cx="1201443" cy="1201443"/>
            <a:chOff x="5362936" y="2487275"/>
            <a:chExt cx="1466127" cy="1466127"/>
          </a:xfrm>
        </p:grpSpPr>
        <p:sp>
          <p:nvSpPr>
            <p:cNvPr id="287" name="Rounded Rectangle 43">
              <a:extLst>
                <a:ext uri="{FF2B5EF4-FFF2-40B4-BE49-F238E27FC236}">
                  <a16:creationId xmlns:a16="http://schemas.microsoft.com/office/drawing/2014/main" id="{58937DB7-F60D-E648-B00F-1B220FAC8242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288" name="Rounded Rectangle 44">
              <a:extLst>
                <a:ext uri="{FF2B5EF4-FFF2-40B4-BE49-F238E27FC236}">
                  <a16:creationId xmlns:a16="http://schemas.microsoft.com/office/drawing/2014/main" id="{397A7CB6-91F9-9CB1-CB32-7E33964DC203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50F402FA-6A1A-531F-AA5A-F15F21BAA2CB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89A5DEC1-AFE7-BEE0-5B93-24ECD40411E1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1" name="TextBox 290">
            <a:extLst>
              <a:ext uri="{FF2B5EF4-FFF2-40B4-BE49-F238E27FC236}">
                <a16:creationId xmlns:a16="http://schemas.microsoft.com/office/drawing/2014/main" id="{9DFCF40A-AC4E-C420-FE55-EB1713113BAA}"/>
              </a:ext>
            </a:extLst>
          </p:cNvPr>
          <p:cNvSpPr txBox="1"/>
          <p:nvPr/>
        </p:nvSpPr>
        <p:spPr>
          <a:xfrm>
            <a:off x="3911234" y="3274909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Contract Mgmt.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4B9E84D-071A-CA28-67C4-DF9C710BC55F}"/>
              </a:ext>
            </a:extLst>
          </p:cNvPr>
          <p:cNvSpPr txBox="1"/>
          <p:nvPr/>
        </p:nvSpPr>
        <p:spPr>
          <a:xfrm>
            <a:off x="3911234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Compliance Mgmt.</a:t>
            </a:r>
          </a:p>
        </p:txBody>
      </p:sp>
      <p:sp>
        <p:nvSpPr>
          <p:cNvPr id="293" name="Rounded Rectangle 50">
            <a:extLst>
              <a:ext uri="{FF2B5EF4-FFF2-40B4-BE49-F238E27FC236}">
                <a16:creationId xmlns:a16="http://schemas.microsoft.com/office/drawing/2014/main" id="{A15AB439-13A6-E44A-8E02-2CC5D14B2A9C}"/>
              </a:ext>
            </a:extLst>
          </p:cNvPr>
          <p:cNvSpPr/>
          <p:nvPr/>
        </p:nvSpPr>
        <p:spPr>
          <a:xfrm>
            <a:off x="3881955" y="4706408"/>
            <a:ext cx="126000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Contract Execution</a:t>
            </a:r>
          </a:p>
        </p:txBody>
      </p:sp>
      <p:sp>
        <p:nvSpPr>
          <p:cNvPr id="294" name="Rounded Rectangle 51">
            <a:extLst>
              <a:ext uri="{FF2B5EF4-FFF2-40B4-BE49-F238E27FC236}">
                <a16:creationId xmlns:a16="http://schemas.microsoft.com/office/drawing/2014/main" id="{D77CB611-8CE0-2A35-5670-00DF4F9515BB}"/>
              </a:ext>
            </a:extLst>
          </p:cNvPr>
          <p:cNvSpPr/>
          <p:nvPr/>
        </p:nvSpPr>
        <p:spPr>
          <a:xfrm>
            <a:off x="3900724" y="5130838"/>
            <a:ext cx="1238204" cy="38048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Contract Performance</a:t>
            </a:r>
          </a:p>
        </p:txBody>
      </p:sp>
      <p:sp>
        <p:nvSpPr>
          <p:cNvPr id="297" name="Rounded Rectangle 54">
            <a:extLst>
              <a:ext uri="{FF2B5EF4-FFF2-40B4-BE49-F238E27FC236}">
                <a16:creationId xmlns:a16="http://schemas.microsoft.com/office/drawing/2014/main" id="{9A219009-7040-E56B-D104-8C06D1F7D0E3}"/>
              </a:ext>
            </a:extLst>
          </p:cNvPr>
          <p:cNvSpPr/>
          <p:nvPr/>
        </p:nvSpPr>
        <p:spPr>
          <a:xfrm>
            <a:off x="3891580" y="2002438"/>
            <a:ext cx="1260000" cy="29640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Contract Repository</a:t>
            </a:r>
          </a:p>
        </p:txBody>
      </p:sp>
      <p:sp>
        <p:nvSpPr>
          <p:cNvPr id="298" name="Rounded Rectangle 55">
            <a:extLst>
              <a:ext uri="{FF2B5EF4-FFF2-40B4-BE49-F238E27FC236}">
                <a16:creationId xmlns:a16="http://schemas.microsoft.com/office/drawing/2014/main" id="{47CAD06D-E3DF-C52A-F0B2-AC4840E2E886}"/>
              </a:ext>
            </a:extLst>
          </p:cNvPr>
          <p:cNvSpPr/>
          <p:nvPr/>
        </p:nvSpPr>
        <p:spPr>
          <a:xfrm>
            <a:off x="3881955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Electronic Signature</a:t>
            </a:r>
          </a:p>
        </p:txBody>
      </p:sp>
      <p:sp>
        <p:nvSpPr>
          <p:cNvPr id="299" name="Rounded Rectangle 56">
            <a:extLst>
              <a:ext uri="{FF2B5EF4-FFF2-40B4-BE49-F238E27FC236}">
                <a16:creationId xmlns:a16="http://schemas.microsoft.com/office/drawing/2014/main" id="{B39A02A8-FABF-5B7D-7EEA-2978774C272B}"/>
              </a:ext>
            </a:extLst>
          </p:cNvPr>
          <p:cNvSpPr/>
          <p:nvPr/>
        </p:nvSpPr>
        <p:spPr>
          <a:xfrm>
            <a:off x="3881955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3rd Party Connect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C7DCDD19-6490-B3AF-D71F-F304976FF83E}"/>
              </a:ext>
            </a:extLst>
          </p:cNvPr>
          <p:cNvSpPr/>
          <p:nvPr/>
        </p:nvSpPr>
        <p:spPr>
          <a:xfrm>
            <a:off x="6943029" y="1025738"/>
            <a:ext cx="1512000" cy="5577189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5B4B973-EEE9-F5A4-0471-E72B608F797D}"/>
              </a:ext>
            </a:extLst>
          </p:cNvPr>
          <p:cNvGrpSpPr/>
          <p:nvPr/>
        </p:nvGrpSpPr>
        <p:grpSpPr>
          <a:xfrm>
            <a:off x="7085857" y="3257325"/>
            <a:ext cx="1201443" cy="1201443"/>
            <a:chOff x="5362936" y="2487275"/>
            <a:chExt cx="1466127" cy="1466127"/>
          </a:xfrm>
        </p:grpSpPr>
        <p:sp>
          <p:nvSpPr>
            <p:cNvPr id="303" name="Rounded Rectangle 60">
              <a:extLst>
                <a:ext uri="{FF2B5EF4-FFF2-40B4-BE49-F238E27FC236}">
                  <a16:creationId xmlns:a16="http://schemas.microsoft.com/office/drawing/2014/main" id="{EF8FD900-C360-2AD8-C254-985BD4E4F47A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04" name="Rounded Rectangle 61">
              <a:extLst>
                <a:ext uri="{FF2B5EF4-FFF2-40B4-BE49-F238E27FC236}">
                  <a16:creationId xmlns:a16="http://schemas.microsoft.com/office/drawing/2014/main" id="{5CCEF195-1FBD-2068-5B82-35B95DF3319B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pic>
          <p:nvPicPr>
            <p:cNvPr id="305" name="Graphic 304" descr="Shopping cart with solid fill">
              <a:extLst>
                <a:ext uri="{FF2B5EF4-FFF2-40B4-BE49-F238E27FC236}">
                  <a16:creationId xmlns:a16="http://schemas.microsoft.com/office/drawing/2014/main" id="{E31234C5-2653-EE60-8826-749C3330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00844" y="2916820"/>
              <a:ext cx="607039" cy="607039"/>
            </a:xfrm>
            <a:prstGeom prst="rect">
              <a:avLst/>
            </a:prstGeom>
          </p:spPr>
        </p:pic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C25CFE9B-F1B2-C2AE-0C4B-445420E22E4C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111CCFCC-1152-D3B9-4E9D-4D32CFB6C110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701CC044-91C7-D983-EE7D-91951E929F5B}"/>
              </a:ext>
            </a:extLst>
          </p:cNvPr>
          <p:cNvSpPr txBox="1"/>
          <p:nvPr/>
        </p:nvSpPr>
        <p:spPr>
          <a:xfrm>
            <a:off x="7085857" y="3274909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Direct Materials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BFCE4F4B-740C-AD08-FAF2-D3B8663B304C}"/>
              </a:ext>
            </a:extLst>
          </p:cNvPr>
          <p:cNvSpPr txBox="1"/>
          <p:nvPr/>
        </p:nvSpPr>
        <p:spPr>
          <a:xfrm>
            <a:off x="7085857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PR to PO</a:t>
            </a:r>
          </a:p>
        </p:txBody>
      </p:sp>
      <p:sp>
        <p:nvSpPr>
          <p:cNvPr id="310" name="Rounded Rectangle 67">
            <a:extLst>
              <a:ext uri="{FF2B5EF4-FFF2-40B4-BE49-F238E27FC236}">
                <a16:creationId xmlns:a16="http://schemas.microsoft.com/office/drawing/2014/main" id="{2DC2E2A1-A770-BC9F-0AED-13E338056849}"/>
              </a:ext>
            </a:extLst>
          </p:cNvPr>
          <p:cNvSpPr/>
          <p:nvPr/>
        </p:nvSpPr>
        <p:spPr>
          <a:xfrm>
            <a:off x="7056578" y="4706408"/>
            <a:ext cx="126000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PR and Shopping Carts</a:t>
            </a:r>
          </a:p>
        </p:txBody>
      </p:sp>
      <p:sp>
        <p:nvSpPr>
          <p:cNvPr id="311" name="Rounded Rectangle 68">
            <a:extLst>
              <a:ext uri="{FF2B5EF4-FFF2-40B4-BE49-F238E27FC236}">
                <a16:creationId xmlns:a16="http://schemas.microsoft.com/office/drawing/2014/main" id="{9E3DAF1B-A7E9-2F0A-F588-7A56BB6B7049}"/>
              </a:ext>
            </a:extLst>
          </p:cNvPr>
          <p:cNvSpPr/>
          <p:nvPr/>
        </p:nvSpPr>
        <p:spPr>
          <a:xfrm>
            <a:off x="7047211" y="5164963"/>
            <a:ext cx="1240089" cy="331062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Catalogues</a:t>
            </a:r>
          </a:p>
        </p:txBody>
      </p:sp>
      <p:sp>
        <p:nvSpPr>
          <p:cNvPr id="312" name="Rounded Rectangle 69">
            <a:extLst>
              <a:ext uri="{FF2B5EF4-FFF2-40B4-BE49-F238E27FC236}">
                <a16:creationId xmlns:a16="http://schemas.microsoft.com/office/drawing/2014/main" id="{98DDFE67-4005-70A4-2D90-8F0E26A75220}"/>
              </a:ext>
            </a:extLst>
          </p:cNvPr>
          <p:cNvSpPr/>
          <p:nvPr/>
        </p:nvSpPr>
        <p:spPr>
          <a:xfrm>
            <a:off x="7056578" y="6142340"/>
            <a:ext cx="1260000" cy="38185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Custom Workflows</a:t>
            </a:r>
          </a:p>
        </p:txBody>
      </p:sp>
      <p:sp>
        <p:nvSpPr>
          <p:cNvPr id="313" name="Rounded Rectangle 70">
            <a:extLst>
              <a:ext uri="{FF2B5EF4-FFF2-40B4-BE49-F238E27FC236}">
                <a16:creationId xmlns:a16="http://schemas.microsoft.com/office/drawing/2014/main" id="{3111F839-7041-1394-7629-03AD08A68480}"/>
              </a:ext>
            </a:extLst>
          </p:cNvPr>
          <p:cNvSpPr/>
          <p:nvPr/>
        </p:nvSpPr>
        <p:spPr>
          <a:xfrm>
            <a:off x="7056578" y="5626442"/>
            <a:ext cx="1260000" cy="41476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Policy Management</a:t>
            </a:r>
          </a:p>
        </p:txBody>
      </p:sp>
      <p:sp>
        <p:nvSpPr>
          <p:cNvPr id="314" name="Rounded Rectangle 71">
            <a:extLst>
              <a:ext uri="{FF2B5EF4-FFF2-40B4-BE49-F238E27FC236}">
                <a16:creationId xmlns:a16="http://schemas.microsoft.com/office/drawing/2014/main" id="{9E5B8E23-A6CC-44D9-3822-FAAD0BB02DCD}"/>
              </a:ext>
            </a:extLst>
          </p:cNvPr>
          <p:cNvSpPr/>
          <p:nvPr/>
        </p:nvSpPr>
        <p:spPr>
          <a:xfrm>
            <a:off x="7066203" y="2002438"/>
            <a:ext cx="1260000" cy="247156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8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Commodity Purchase</a:t>
            </a:r>
          </a:p>
        </p:txBody>
      </p:sp>
      <p:sp>
        <p:nvSpPr>
          <p:cNvPr id="315" name="Rounded Rectangle 72">
            <a:extLst>
              <a:ext uri="{FF2B5EF4-FFF2-40B4-BE49-F238E27FC236}">
                <a16:creationId xmlns:a16="http://schemas.microsoft.com/office/drawing/2014/main" id="{F24FFE02-0A2C-D80F-99C7-CB8F4C0A70D8}"/>
              </a:ext>
            </a:extLst>
          </p:cNvPr>
          <p:cNvSpPr/>
          <p:nvPr/>
        </p:nvSpPr>
        <p:spPr>
          <a:xfrm>
            <a:off x="7056578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Complex Scenarios</a:t>
            </a:r>
          </a:p>
        </p:txBody>
      </p:sp>
      <p:sp>
        <p:nvSpPr>
          <p:cNvPr id="316" name="Rounded Rectangle 73">
            <a:extLst>
              <a:ext uri="{FF2B5EF4-FFF2-40B4-BE49-F238E27FC236}">
                <a16:creationId xmlns:a16="http://schemas.microsoft.com/office/drawing/2014/main" id="{009CBBA1-AE35-C46B-D02A-43CC14010CF0}"/>
              </a:ext>
            </a:extLst>
          </p:cNvPr>
          <p:cNvSpPr/>
          <p:nvPr/>
        </p:nvSpPr>
        <p:spPr>
          <a:xfrm>
            <a:off x="7056578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Real Time Budgeting</a:t>
            </a:r>
          </a:p>
        </p:txBody>
      </p:sp>
      <p:sp>
        <p:nvSpPr>
          <p:cNvPr id="317" name="Rounded Rectangle 74">
            <a:extLst>
              <a:ext uri="{FF2B5EF4-FFF2-40B4-BE49-F238E27FC236}">
                <a16:creationId xmlns:a16="http://schemas.microsoft.com/office/drawing/2014/main" id="{45D5F02B-8652-A555-4F8D-FBF7EBBC3E87}"/>
              </a:ext>
            </a:extLst>
          </p:cNvPr>
          <p:cNvSpPr/>
          <p:nvPr/>
        </p:nvSpPr>
        <p:spPr>
          <a:xfrm>
            <a:off x="7014410" y="1580881"/>
            <a:ext cx="1353988" cy="306087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Support for Schedules</a:t>
            </a:r>
            <a:r>
              <a:rPr lang="en-AE" sz="900" b="1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work orders, Returns</a:t>
            </a:r>
            <a:endParaRPr lang="en-AE" sz="900" b="1" dirty="0">
              <a:solidFill>
                <a:srgbClr val="2B201E"/>
              </a:solidFill>
              <a:latin typeface="Codec Pro News" pitchFamily="2" charset="0"/>
              <a:cs typeface="Arial" panose="020B0604020202020204" pitchFamily="34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DBBA6CC7-8DFC-0C06-DF80-7C9786A8AF0C}"/>
              </a:ext>
            </a:extLst>
          </p:cNvPr>
          <p:cNvSpPr/>
          <p:nvPr/>
        </p:nvSpPr>
        <p:spPr>
          <a:xfrm>
            <a:off x="2143167" y="1025738"/>
            <a:ext cx="1591189" cy="5577191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AC5731BE-501D-594F-EA41-7BFB38A27893}"/>
              </a:ext>
            </a:extLst>
          </p:cNvPr>
          <p:cNvGrpSpPr/>
          <p:nvPr/>
        </p:nvGrpSpPr>
        <p:grpSpPr>
          <a:xfrm>
            <a:off x="2317697" y="3257325"/>
            <a:ext cx="1201443" cy="1201443"/>
            <a:chOff x="5362936" y="2487275"/>
            <a:chExt cx="1466127" cy="1466127"/>
          </a:xfrm>
        </p:grpSpPr>
        <p:sp>
          <p:nvSpPr>
            <p:cNvPr id="320" name="Rounded Rectangle 77">
              <a:extLst>
                <a:ext uri="{FF2B5EF4-FFF2-40B4-BE49-F238E27FC236}">
                  <a16:creationId xmlns:a16="http://schemas.microsoft.com/office/drawing/2014/main" id="{EBC16435-6E1C-1647-08A4-1BEB6F7FC6F6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21" name="Rounded Rectangle 78">
              <a:extLst>
                <a:ext uri="{FF2B5EF4-FFF2-40B4-BE49-F238E27FC236}">
                  <a16:creationId xmlns:a16="http://schemas.microsoft.com/office/drawing/2014/main" id="{3817FEE1-0D46-FB29-372B-18D1754677C6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55A9FC7-1F48-4754-F78A-B71A2809B598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E257AA0-70EF-0F69-C399-3C3E0F74DFBC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4" name="TextBox 323">
            <a:extLst>
              <a:ext uri="{FF2B5EF4-FFF2-40B4-BE49-F238E27FC236}">
                <a16:creationId xmlns:a16="http://schemas.microsoft.com/office/drawing/2014/main" id="{E258D041-A30E-35D1-BE96-413FA83B5FF7}"/>
              </a:ext>
            </a:extLst>
          </p:cNvPr>
          <p:cNvSpPr txBox="1"/>
          <p:nvPr/>
        </p:nvSpPr>
        <p:spPr>
          <a:xfrm>
            <a:off x="2317697" y="3274909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Complex Sourcing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A9404890-226F-F077-6F14-FBC5BD7F0832}"/>
              </a:ext>
            </a:extLst>
          </p:cNvPr>
          <p:cNvSpPr txBox="1"/>
          <p:nvPr/>
        </p:nvSpPr>
        <p:spPr>
          <a:xfrm>
            <a:off x="2317697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Savings Mgmt.</a:t>
            </a:r>
          </a:p>
        </p:txBody>
      </p:sp>
      <p:sp>
        <p:nvSpPr>
          <p:cNvPr id="326" name="Rounded Rectangle 84">
            <a:extLst>
              <a:ext uri="{FF2B5EF4-FFF2-40B4-BE49-F238E27FC236}">
                <a16:creationId xmlns:a16="http://schemas.microsoft.com/office/drawing/2014/main" id="{6CA22C07-E7CB-84E9-5CB3-541DBC1898F0}"/>
              </a:ext>
            </a:extLst>
          </p:cNvPr>
          <p:cNvSpPr/>
          <p:nvPr/>
        </p:nvSpPr>
        <p:spPr>
          <a:xfrm>
            <a:off x="2288418" y="4706408"/>
            <a:ext cx="126000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RFI</a:t>
            </a:r>
            <a:r>
              <a:rPr lang="en-AE" sz="900">
                <a:solidFill>
                  <a:srgbClr val="2B20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E" sz="900" dirty="0">
              <a:solidFill>
                <a:srgbClr val="2B20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Rounded Rectangle 85">
            <a:extLst>
              <a:ext uri="{FF2B5EF4-FFF2-40B4-BE49-F238E27FC236}">
                <a16:creationId xmlns:a16="http://schemas.microsoft.com/office/drawing/2014/main" id="{7E3FC8FB-67E2-08A3-43E0-EF56DEAA6CFB}"/>
              </a:ext>
            </a:extLst>
          </p:cNvPr>
          <p:cNvSpPr/>
          <p:nvPr/>
        </p:nvSpPr>
        <p:spPr>
          <a:xfrm>
            <a:off x="2297562" y="5130838"/>
            <a:ext cx="1269625" cy="38048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RFQ, RFPs &amp; Tendering</a:t>
            </a:r>
          </a:p>
        </p:txBody>
      </p:sp>
      <p:sp>
        <p:nvSpPr>
          <p:cNvPr id="328" name="Rounded Rectangle 86">
            <a:extLst>
              <a:ext uri="{FF2B5EF4-FFF2-40B4-BE49-F238E27FC236}">
                <a16:creationId xmlns:a16="http://schemas.microsoft.com/office/drawing/2014/main" id="{1AEF36F9-983D-9002-AC71-DB16D8E36D48}"/>
              </a:ext>
            </a:extLst>
          </p:cNvPr>
          <p:cNvSpPr/>
          <p:nvPr/>
        </p:nvSpPr>
        <p:spPr>
          <a:xfrm>
            <a:off x="2314270" y="6142340"/>
            <a:ext cx="1260000" cy="38185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Savings Scenarios</a:t>
            </a:r>
          </a:p>
        </p:txBody>
      </p:sp>
      <p:sp>
        <p:nvSpPr>
          <p:cNvPr id="329" name="Rounded Rectangle 87">
            <a:extLst>
              <a:ext uri="{FF2B5EF4-FFF2-40B4-BE49-F238E27FC236}">
                <a16:creationId xmlns:a16="http://schemas.microsoft.com/office/drawing/2014/main" id="{9F984A20-B961-44C8-F9AE-466F9431401D}"/>
              </a:ext>
            </a:extLst>
          </p:cNvPr>
          <p:cNvSpPr/>
          <p:nvPr/>
        </p:nvSpPr>
        <p:spPr>
          <a:xfrm>
            <a:off x="2288418" y="5626442"/>
            <a:ext cx="1260000" cy="41476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eAuctions</a:t>
            </a:r>
          </a:p>
        </p:txBody>
      </p:sp>
      <p:sp>
        <p:nvSpPr>
          <p:cNvPr id="330" name="Rounded Rectangle 88">
            <a:extLst>
              <a:ext uri="{FF2B5EF4-FFF2-40B4-BE49-F238E27FC236}">
                <a16:creationId xmlns:a16="http://schemas.microsoft.com/office/drawing/2014/main" id="{A02364F3-C104-C161-4E8D-A2DB439C792F}"/>
              </a:ext>
            </a:extLst>
          </p:cNvPr>
          <p:cNvSpPr/>
          <p:nvPr/>
        </p:nvSpPr>
        <p:spPr>
          <a:xfrm>
            <a:off x="2298043" y="2002438"/>
            <a:ext cx="1250375" cy="247156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Plan Based Sourcing</a:t>
            </a:r>
          </a:p>
        </p:txBody>
      </p:sp>
      <p:sp>
        <p:nvSpPr>
          <p:cNvPr id="331" name="Rounded Rectangle 89">
            <a:extLst>
              <a:ext uri="{FF2B5EF4-FFF2-40B4-BE49-F238E27FC236}">
                <a16:creationId xmlns:a16="http://schemas.microsoft.com/office/drawing/2014/main" id="{BB834306-C31C-EE34-5724-BF4EDCADDF43}"/>
              </a:ext>
            </a:extLst>
          </p:cNvPr>
          <p:cNvSpPr/>
          <p:nvPr/>
        </p:nvSpPr>
        <p:spPr>
          <a:xfrm>
            <a:off x="2288418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Attribute based Evaluation</a:t>
            </a:r>
          </a:p>
        </p:txBody>
      </p:sp>
      <p:sp>
        <p:nvSpPr>
          <p:cNvPr id="332" name="Rounded Rectangle 90">
            <a:extLst>
              <a:ext uri="{FF2B5EF4-FFF2-40B4-BE49-F238E27FC236}">
                <a16:creationId xmlns:a16="http://schemas.microsoft.com/office/drawing/2014/main" id="{1CC92281-F38F-EEC4-D14E-FAB29CD83C1C}"/>
              </a:ext>
            </a:extLst>
          </p:cNvPr>
          <p:cNvSpPr/>
          <p:nvPr/>
        </p:nvSpPr>
        <p:spPr>
          <a:xfrm>
            <a:off x="2288418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Centralized Sourcing</a:t>
            </a:r>
          </a:p>
        </p:txBody>
      </p:sp>
      <p:sp>
        <p:nvSpPr>
          <p:cNvPr id="333" name="Rounded Rectangle 91">
            <a:extLst>
              <a:ext uri="{FF2B5EF4-FFF2-40B4-BE49-F238E27FC236}">
                <a16:creationId xmlns:a16="http://schemas.microsoft.com/office/drawing/2014/main" id="{7BF6E58B-4A7A-E46E-F1A8-6313F9A28DEA}"/>
              </a:ext>
            </a:extLst>
          </p:cNvPr>
          <p:cNvSpPr/>
          <p:nvPr/>
        </p:nvSpPr>
        <p:spPr>
          <a:xfrm>
            <a:off x="2298043" y="1562962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Capital Project Sourcing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FF1A0DDE-7C9B-DBB6-9E6A-E0BC50C6891A}"/>
              </a:ext>
            </a:extLst>
          </p:cNvPr>
          <p:cNvSpPr/>
          <p:nvPr/>
        </p:nvSpPr>
        <p:spPr>
          <a:xfrm>
            <a:off x="8536566" y="1025739"/>
            <a:ext cx="1512000" cy="5577188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98C17486-6C58-96A2-FB98-3AA2B8B3F4D8}"/>
              </a:ext>
            </a:extLst>
          </p:cNvPr>
          <p:cNvGrpSpPr/>
          <p:nvPr/>
        </p:nvGrpSpPr>
        <p:grpSpPr>
          <a:xfrm>
            <a:off x="8691845" y="3257325"/>
            <a:ext cx="1201443" cy="1201443"/>
            <a:chOff x="5362936" y="2487275"/>
            <a:chExt cx="1466127" cy="1466127"/>
          </a:xfrm>
        </p:grpSpPr>
        <p:sp>
          <p:nvSpPr>
            <p:cNvPr id="336" name="Rounded Rectangle 94">
              <a:extLst>
                <a:ext uri="{FF2B5EF4-FFF2-40B4-BE49-F238E27FC236}">
                  <a16:creationId xmlns:a16="http://schemas.microsoft.com/office/drawing/2014/main" id="{4FC91A8B-AB79-2630-E854-6E1DF02B59B9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37" name="Rounded Rectangle 95">
              <a:extLst>
                <a:ext uri="{FF2B5EF4-FFF2-40B4-BE49-F238E27FC236}">
                  <a16:creationId xmlns:a16="http://schemas.microsoft.com/office/drawing/2014/main" id="{0E5C1D50-446E-F0DD-170E-F9D73725C400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AB662B53-A268-A119-CCD0-63443450921B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89A0D36F-5994-4A13-04FC-F3790FA781AA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0" name="TextBox 339">
            <a:extLst>
              <a:ext uri="{FF2B5EF4-FFF2-40B4-BE49-F238E27FC236}">
                <a16:creationId xmlns:a16="http://schemas.microsoft.com/office/drawing/2014/main" id="{7EEE2799-8195-8DC0-0EEB-B4831917115B}"/>
              </a:ext>
            </a:extLst>
          </p:cNvPr>
          <p:cNvSpPr txBox="1"/>
          <p:nvPr/>
        </p:nvSpPr>
        <p:spPr>
          <a:xfrm>
            <a:off x="8691845" y="3274909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Inventory &amp; Logistics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EF2AEB7B-5349-67F0-F371-F55CA5CAECE4}"/>
              </a:ext>
            </a:extLst>
          </p:cNvPr>
          <p:cNvSpPr txBox="1"/>
          <p:nvPr/>
        </p:nvSpPr>
        <p:spPr>
          <a:xfrm>
            <a:off x="8691845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GRN &amp; SES</a:t>
            </a:r>
          </a:p>
        </p:txBody>
      </p:sp>
      <p:sp>
        <p:nvSpPr>
          <p:cNvPr id="342" name="Rounded Rectangle 101">
            <a:extLst>
              <a:ext uri="{FF2B5EF4-FFF2-40B4-BE49-F238E27FC236}">
                <a16:creationId xmlns:a16="http://schemas.microsoft.com/office/drawing/2014/main" id="{8C214FC0-4A4B-09FD-6F04-2AF7C72DD00F}"/>
              </a:ext>
            </a:extLst>
          </p:cNvPr>
          <p:cNvSpPr/>
          <p:nvPr/>
        </p:nvSpPr>
        <p:spPr>
          <a:xfrm>
            <a:off x="8662566" y="4693345"/>
            <a:ext cx="126000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5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Goods Receipt </a:t>
            </a:r>
          </a:p>
        </p:txBody>
      </p:sp>
      <p:sp>
        <p:nvSpPr>
          <p:cNvPr id="343" name="Rounded Rectangle 102">
            <a:extLst>
              <a:ext uri="{FF2B5EF4-FFF2-40B4-BE49-F238E27FC236}">
                <a16:creationId xmlns:a16="http://schemas.microsoft.com/office/drawing/2014/main" id="{E3293CEF-8283-3E48-AEE1-A3677C4BD0C0}"/>
              </a:ext>
            </a:extLst>
          </p:cNvPr>
          <p:cNvSpPr/>
          <p:nvPr/>
        </p:nvSpPr>
        <p:spPr>
          <a:xfrm>
            <a:off x="8671465" y="5130838"/>
            <a:ext cx="1212585" cy="38048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SES and Milestones</a:t>
            </a:r>
          </a:p>
        </p:txBody>
      </p:sp>
      <p:sp>
        <p:nvSpPr>
          <p:cNvPr id="344" name="Rounded Rectangle 103">
            <a:extLst>
              <a:ext uri="{FF2B5EF4-FFF2-40B4-BE49-F238E27FC236}">
                <a16:creationId xmlns:a16="http://schemas.microsoft.com/office/drawing/2014/main" id="{77E38CDD-F91E-AAF3-034E-7E3DF4796E5E}"/>
              </a:ext>
            </a:extLst>
          </p:cNvPr>
          <p:cNvSpPr/>
          <p:nvPr/>
        </p:nvSpPr>
        <p:spPr>
          <a:xfrm>
            <a:off x="8662566" y="6142340"/>
            <a:ext cx="1260000" cy="38185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Support Risk Mitigation</a:t>
            </a:r>
          </a:p>
        </p:txBody>
      </p:sp>
      <p:sp>
        <p:nvSpPr>
          <p:cNvPr id="345" name="Rounded Rectangle 104">
            <a:extLst>
              <a:ext uri="{FF2B5EF4-FFF2-40B4-BE49-F238E27FC236}">
                <a16:creationId xmlns:a16="http://schemas.microsoft.com/office/drawing/2014/main" id="{09A0BC25-8BE4-4DEE-F178-A438685C0424}"/>
              </a:ext>
            </a:extLst>
          </p:cNvPr>
          <p:cNvSpPr/>
          <p:nvPr/>
        </p:nvSpPr>
        <p:spPr>
          <a:xfrm>
            <a:off x="8662565" y="5626442"/>
            <a:ext cx="1269625" cy="41476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Support for Blanket and consignment orders</a:t>
            </a:r>
          </a:p>
        </p:txBody>
      </p:sp>
      <p:sp>
        <p:nvSpPr>
          <p:cNvPr id="346" name="Rounded Rectangle 105">
            <a:extLst>
              <a:ext uri="{FF2B5EF4-FFF2-40B4-BE49-F238E27FC236}">
                <a16:creationId xmlns:a16="http://schemas.microsoft.com/office/drawing/2014/main" id="{8C207185-704C-874D-1E24-F79069916578}"/>
              </a:ext>
            </a:extLst>
          </p:cNvPr>
          <p:cNvSpPr/>
          <p:nvPr/>
        </p:nvSpPr>
        <p:spPr>
          <a:xfrm>
            <a:off x="8672191" y="2002438"/>
            <a:ext cx="1269626" cy="280352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Support for Smart Logistics</a:t>
            </a:r>
          </a:p>
        </p:txBody>
      </p:sp>
      <p:sp>
        <p:nvSpPr>
          <p:cNvPr id="347" name="Rounded Rectangle 106">
            <a:extLst>
              <a:ext uri="{FF2B5EF4-FFF2-40B4-BE49-F238E27FC236}">
                <a16:creationId xmlns:a16="http://schemas.microsoft.com/office/drawing/2014/main" id="{E8E9D80C-27AB-E3FD-B084-4A3B0900AB54}"/>
              </a:ext>
            </a:extLst>
          </p:cNvPr>
          <p:cNvSpPr/>
          <p:nvPr/>
        </p:nvSpPr>
        <p:spPr>
          <a:xfrm>
            <a:off x="8662566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Rejections and Credit</a:t>
            </a:r>
          </a:p>
        </p:txBody>
      </p:sp>
      <p:sp>
        <p:nvSpPr>
          <p:cNvPr id="348" name="Rounded Rectangle 107">
            <a:extLst>
              <a:ext uri="{FF2B5EF4-FFF2-40B4-BE49-F238E27FC236}">
                <a16:creationId xmlns:a16="http://schemas.microsoft.com/office/drawing/2014/main" id="{243BD4C3-3022-85F2-9F28-BC171D572FEA}"/>
              </a:ext>
            </a:extLst>
          </p:cNvPr>
          <p:cNvSpPr/>
          <p:nvPr/>
        </p:nvSpPr>
        <p:spPr>
          <a:xfrm>
            <a:off x="8662566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Sync with ERPs</a:t>
            </a:r>
          </a:p>
        </p:txBody>
      </p:sp>
      <p:sp>
        <p:nvSpPr>
          <p:cNvPr id="349" name="Rounded Rectangle 108">
            <a:extLst>
              <a:ext uri="{FF2B5EF4-FFF2-40B4-BE49-F238E27FC236}">
                <a16:creationId xmlns:a16="http://schemas.microsoft.com/office/drawing/2014/main" id="{4D8FA8CC-45DD-87F3-2E78-A58031BE5204}"/>
              </a:ext>
            </a:extLst>
          </p:cNvPr>
          <p:cNvSpPr/>
          <p:nvPr/>
        </p:nvSpPr>
        <p:spPr>
          <a:xfrm>
            <a:off x="8672191" y="1562962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8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Acceptance at Local &amp; 3rd Party Warehouse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825292FA-953D-1093-7FEC-A45EB96D492C}"/>
              </a:ext>
            </a:extLst>
          </p:cNvPr>
          <p:cNvSpPr/>
          <p:nvPr/>
        </p:nvSpPr>
        <p:spPr>
          <a:xfrm>
            <a:off x="583543" y="1018927"/>
            <a:ext cx="1520645" cy="5577192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F2B25ABE-DA21-72DE-FE10-2FFBCB13066F}"/>
              </a:ext>
            </a:extLst>
          </p:cNvPr>
          <p:cNvGrpSpPr/>
          <p:nvPr/>
        </p:nvGrpSpPr>
        <p:grpSpPr>
          <a:xfrm>
            <a:off x="722844" y="3257325"/>
            <a:ext cx="1201443" cy="1201443"/>
            <a:chOff x="5362936" y="2487275"/>
            <a:chExt cx="1466127" cy="1466127"/>
          </a:xfrm>
        </p:grpSpPr>
        <p:sp>
          <p:nvSpPr>
            <p:cNvPr id="352" name="Rounded Rectangle 111">
              <a:extLst>
                <a:ext uri="{FF2B5EF4-FFF2-40B4-BE49-F238E27FC236}">
                  <a16:creationId xmlns:a16="http://schemas.microsoft.com/office/drawing/2014/main" id="{23A6D1B4-CF4E-921A-16BD-73908CB85D8D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53" name="Rounded Rectangle 112">
              <a:extLst>
                <a:ext uri="{FF2B5EF4-FFF2-40B4-BE49-F238E27FC236}">
                  <a16:creationId xmlns:a16="http://schemas.microsoft.com/office/drawing/2014/main" id="{AB7C0C30-52E9-A1E2-44A4-B424D7F91E6A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072A8DBA-7679-D6F8-B1CB-0D829D2F2560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76EEC689-2CA2-E8D4-3E75-4707F457AF69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6" name="TextBox 355">
            <a:extLst>
              <a:ext uri="{FF2B5EF4-FFF2-40B4-BE49-F238E27FC236}">
                <a16:creationId xmlns:a16="http://schemas.microsoft.com/office/drawing/2014/main" id="{B379668D-91F9-52DD-D0BE-63E7E38F9472}"/>
              </a:ext>
            </a:extLst>
          </p:cNvPr>
          <p:cNvSpPr txBox="1"/>
          <p:nvPr/>
        </p:nvSpPr>
        <p:spPr>
          <a:xfrm>
            <a:off x="735816" y="3294162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Category Mgmt.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3E2D62AB-6AC1-1E79-0940-05963F93208E}"/>
              </a:ext>
            </a:extLst>
          </p:cNvPr>
          <p:cNvSpPr txBox="1"/>
          <p:nvPr/>
        </p:nvSpPr>
        <p:spPr>
          <a:xfrm>
            <a:off x="722844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Central Dashboard</a:t>
            </a:r>
          </a:p>
        </p:txBody>
      </p:sp>
      <p:sp>
        <p:nvSpPr>
          <p:cNvPr id="358" name="Rounded Rectangle 118">
            <a:extLst>
              <a:ext uri="{FF2B5EF4-FFF2-40B4-BE49-F238E27FC236}">
                <a16:creationId xmlns:a16="http://schemas.microsoft.com/office/drawing/2014/main" id="{B1CD06DC-D13D-820B-9BC4-391B79D2E2E1}"/>
              </a:ext>
            </a:extLst>
          </p:cNvPr>
          <p:cNvSpPr/>
          <p:nvPr/>
        </p:nvSpPr>
        <p:spPr>
          <a:xfrm>
            <a:off x="693565" y="4706408"/>
            <a:ext cx="126000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CPO Dashboard</a:t>
            </a:r>
          </a:p>
        </p:txBody>
      </p:sp>
      <p:sp>
        <p:nvSpPr>
          <p:cNvPr id="359" name="Rounded Rectangle 119">
            <a:extLst>
              <a:ext uri="{FF2B5EF4-FFF2-40B4-BE49-F238E27FC236}">
                <a16:creationId xmlns:a16="http://schemas.microsoft.com/office/drawing/2014/main" id="{E5D279B6-6F79-A3BC-3136-63012ACFD29C}"/>
              </a:ext>
            </a:extLst>
          </p:cNvPr>
          <p:cNvSpPr/>
          <p:nvPr/>
        </p:nvSpPr>
        <p:spPr>
          <a:xfrm>
            <a:off x="704324" y="5130838"/>
            <a:ext cx="1258385" cy="38048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Process Mining Reports</a:t>
            </a:r>
          </a:p>
        </p:txBody>
      </p:sp>
      <p:sp>
        <p:nvSpPr>
          <p:cNvPr id="360" name="Rounded Rectangle 120">
            <a:extLst>
              <a:ext uri="{FF2B5EF4-FFF2-40B4-BE49-F238E27FC236}">
                <a16:creationId xmlns:a16="http://schemas.microsoft.com/office/drawing/2014/main" id="{9A3881E9-76AD-F43B-041C-9B0DED146E2B}"/>
              </a:ext>
            </a:extLst>
          </p:cNvPr>
          <p:cNvSpPr/>
          <p:nvPr/>
        </p:nvSpPr>
        <p:spPr>
          <a:xfrm>
            <a:off x="693565" y="6142339"/>
            <a:ext cx="1260000" cy="38185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Multi-Source Data</a:t>
            </a:r>
          </a:p>
        </p:txBody>
      </p:sp>
      <p:sp>
        <p:nvSpPr>
          <p:cNvPr id="361" name="Rounded Rectangle 121">
            <a:extLst>
              <a:ext uri="{FF2B5EF4-FFF2-40B4-BE49-F238E27FC236}">
                <a16:creationId xmlns:a16="http://schemas.microsoft.com/office/drawing/2014/main" id="{4A6056E0-9A25-CFFB-EB70-277F2810F65D}"/>
              </a:ext>
            </a:extLst>
          </p:cNvPr>
          <p:cNvSpPr/>
          <p:nvPr/>
        </p:nvSpPr>
        <p:spPr>
          <a:xfrm>
            <a:off x="693565" y="5626442"/>
            <a:ext cx="1260000" cy="41476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Compliance Report</a:t>
            </a:r>
          </a:p>
        </p:txBody>
      </p:sp>
      <p:sp>
        <p:nvSpPr>
          <p:cNvPr id="362" name="Rounded Rectangle 122">
            <a:extLst>
              <a:ext uri="{FF2B5EF4-FFF2-40B4-BE49-F238E27FC236}">
                <a16:creationId xmlns:a16="http://schemas.microsoft.com/office/drawing/2014/main" id="{33927071-3DC8-9CCA-B072-4A15208AC153}"/>
              </a:ext>
            </a:extLst>
          </p:cNvPr>
          <p:cNvSpPr/>
          <p:nvPr/>
        </p:nvSpPr>
        <p:spPr>
          <a:xfrm>
            <a:off x="694100" y="1972289"/>
            <a:ext cx="1243159" cy="262851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Category Reporting</a:t>
            </a:r>
          </a:p>
        </p:txBody>
      </p:sp>
      <p:sp>
        <p:nvSpPr>
          <p:cNvPr id="363" name="Rounded Rectangle 123">
            <a:extLst>
              <a:ext uri="{FF2B5EF4-FFF2-40B4-BE49-F238E27FC236}">
                <a16:creationId xmlns:a16="http://schemas.microsoft.com/office/drawing/2014/main" id="{D2466491-DDD1-33BC-FE23-9E367E519175}"/>
              </a:ext>
            </a:extLst>
          </p:cNvPr>
          <p:cNvSpPr/>
          <p:nvPr/>
        </p:nvSpPr>
        <p:spPr>
          <a:xfrm>
            <a:off x="693565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Supply Base Reporting</a:t>
            </a:r>
          </a:p>
        </p:txBody>
      </p:sp>
      <p:sp>
        <p:nvSpPr>
          <p:cNvPr id="364" name="Rounded Rectangle 124">
            <a:extLst>
              <a:ext uri="{FF2B5EF4-FFF2-40B4-BE49-F238E27FC236}">
                <a16:creationId xmlns:a16="http://schemas.microsoft.com/office/drawing/2014/main" id="{C54D3755-14CE-AFE7-936B-9EBC22CB4669}"/>
              </a:ext>
            </a:extLst>
          </p:cNvPr>
          <p:cNvSpPr/>
          <p:nvPr/>
        </p:nvSpPr>
        <p:spPr>
          <a:xfrm>
            <a:off x="693565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Procurement Demand</a:t>
            </a:r>
          </a:p>
        </p:txBody>
      </p:sp>
      <p:sp>
        <p:nvSpPr>
          <p:cNvPr id="365" name="Rounded Rectangle 125">
            <a:extLst>
              <a:ext uri="{FF2B5EF4-FFF2-40B4-BE49-F238E27FC236}">
                <a16:creationId xmlns:a16="http://schemas.microsoft.com/office/drawing/2014/main" id="{48C81B46-F96B-A308-F9E3-F001CD11E4DA}"/>
              </a:ext>
            </a:extLst>
          </p:cNvPr>
          <p:cNvSpPr/>
          <p:nvPr/>
        </p:nvSpPr>
        <p:spPr>
          <a:xfrm>
            <a:off x="703190" y="1562962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Historical Spend</a:t>
            </a:r>
          </a:p>
        </p:txBody>
      </p:sp>
      <p:pic>
        <p:nvPicPr>
          <p:cNvPr id="366" name="Graphic 365" descr="Presentation with bar chart with solid fill">
            <a:extLst>
              <a:ext uri="{FF2B5EF4-FFF2-40B4-BE49-F238E27FC236}">
                <a16:creationId xmlns:a16="http://schemas.microsoft.com/office/drawing/2014/main" id="{1C72C215-FE16-5D2B-8DC6-70452F862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017" y="3664144"/>
            <a:ext cx="467096" cy="467096"/>
          </a:xfrm>
          <a:prstGeom prst="rect">
            <a:avLst/>
          </a:prstGeom>
        </p:spPr>
      </p:pic>
      <p:pic>
        <p:nvPicPr>
          <p:cNvPr id="367" name="Graphic 366" descr="Contract with solid fill">
            <a:extLst>
              <a:ext uri="{FF2B5EF4-FFF2-40B4-BE49-F238E27FC236}">
                <a16:creationId xmlns:a16="http://schemas.microsoft.com/office/drawing/2014/main" id="{EF8D7369-8040-1951-B717-92ADBBF16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0815" y="3623742"/>
            <a:ext cx="462281" cy="462281"/>
          </a:xfrm>
          <a:prstGeom prst="rect">
            <a:avLst/>
          </a:prstGeom>
        </p:spPr>
      </p:pic>
      <p:pic>
        <p:nvPicPr>
          <p:cNvPr id="368" name="Graphic 367" descr="Gavel with solid fill">
            <a:extLst>
              <a:ext uri="{FF2B5EF4-FFF2-40B4-BE49-F238E27FC236}">
                <a16:creationId xmlns:a16="http://schemas.microsoft.com/office/drawing/2014/main" id="{B14CFF59-21AF-38F5-E30E-5E4344C5D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8016" y="3592892"/>
            <a:ext cx="460804" cy="460804"/>
          </a:xfrm>
          <a:prstGeom prst="rect">
            <a:avLst/>
          </a:prstGeom>
        </p:spPr>
      </p:pic>
      <p:pic>
        <p:nvPicPr>
          <p:cNvPr id="369" name="Graphic 368" descr="Truck with solid fill">
            <a:extLst>
              <a:ext uri="{FF2B5EF4-FFF2-40B4-BE49-F238E27FC236}">
                <a16:creationId xmlns:a16="http://schemas.microsoft.com/office/drawing/2014/main" id="{37D16857-4F6B-5C5D-72BF-AF318D9920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8333" y="3590020"/>
            <a:ext cx="549623" cy="549623"/>
          </a:xfrm>
          <a:prstGeom prst="rect">
            <a:avLst/>
          </a:prstGeom>
        </p:spPr>
      </p:pic>
      <p:pic>
        <p:nvPicPr>
          <p:cNvPr id="370" name="Graphic 369" descr="Sort with solid fill">
            <a:extLst>
              <a:ext uri="{FF2B5EF4-FFF2-40B4-BE49-F238E27FC236}">
                <a16:creationId xmlns:a16="http://schemas.microsoft.com/office/drawing/2014/main" id="{60135D9F-548A-24F8-7C23-C620025052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69460" y="3630637"/>
            <a:ext cx="446213" cy="446213"/>
          </a:xfrm>
          <a:prstGeom prst="rect">
            <a:avLst/>
          </a:prstGeom>
        </p:spPr>
      </p:pic>
      <p:sp>
        <p:nvSpPr>
          <p:cNvPr id="371" name="Rectangle 370">
            <a:extLst>
              <a:ext uri="{FF2B5EF4-FFF2-40B4-BE49-F238E27FC236}">
                <a16:creationId xmlns:a16="http://schemas.microsoft.com/office/drawing/2014/main" id="{1D073EC3-8F93-6BFB-4E95-0CFEB490E4CF}"/>
              </a:ext>
            </a:extLst>
          </p:cNvPr>
          <p:cNvSpPr/>
          <p:nvPr/>
        </p:nvSpPr>
        <p:spPr>
          <a:xfrm>
            <a:off x="10140236" y="1018927"/>
            <a:ext cx="1512000" cy="5577187"/>
          </a:xfrm>
          <a:prstGeom prst="rect">
            <a:avLst/>
          </a:prstGeom>
          <a:solidFill>
            <a:schemeClr val="tx1">
              <a:lumMod val="50000"/>
              <a:lumOff val="5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48E0ECCF-CF7A-7476-0E2A-C8CF614D8F6E}"/>
              </a:ext>
            </a:extLst>
          </p:cNvPr>
          <p:cNvGrpSpPr/>
          <p:nvPr/>
        </p:nvGrpSpPr>
        <p:grpSpPr>
          <a:xfrm>
            <a:off x="10276804" y="3257325"/>
            <a:ext cx="1201443" cy="1201443"/>
            <a:chOff x="5362936" y="2487275"/>
            <a:chExt cx="1466127" cy="1466127"/>
          </a:xfrm>
        </p:grpSpPr>
        <p:sp>
          <p:nvSpPr>
            <p:cNvPr id="373" name="Rounded Rectangle 140">
              <a:extLst>
                <a:ext uri="{FF2B5EF4-FFF2-40B4-BE49-F238E27FC236}">
                  <a16:creationId xmlns:a16="http://schemas.microsoft.com/office/drawing/2014/main" id="{36ED315E-62C6-889F-659F-EA459B4C42A7}"/>
                </a:ext>
              </a:extLst>
            </p:cNvPr>
            <p:cNvSpPr/>
            <p:nvPr/>
          </p:nvSpPr>
          <p:spPr>
            <a:xfrm>
              <a:off x="5362936" y="2487275"/>
              <a:ext cx="1466127" cy="1466127"/>
            </a:xfrm>
            <a:prstGeom prst="roundRect">
              <a:avLst/>
            </a:prstGeom>
            <a:solidFill>
              <a:srgbClr val="161E66"/>
            </a:soli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sp>
          <p:nvSpPr>
            <p:cNvPr id="374" name="Rounded Rectangle 141">
              <a:extLst>
                <a:ext uri="{FF2B5EF4-FFF2-40B4-BE49-F238E27FC236}">
                  <a16:creationId xmlns:a16="http://schemas.microsoft.com/office/drawing/2014/main" id="{A57FEE64-C5AF-8B70-34AC-7F921CC6A7C1}"/>
                </a:ext>
              </a:extLst>
            </p:cNvPr>
            <p:cNvSpPr/>
            <p:nvPr/>
          </p:nvSpPr>
          <p:spPr>
            <a:xfrm>
              <a:off x="5638800" y="2754776"/>
              <a:ext cx="914400" cy="9144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bg1">
                    <a:lumMod val="85000"/>
                  </a:schemeClr>
                </a:gs>
                <a:gs pos="97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35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E"/>
            </a:p>
          </p:txBody>
        </p: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203BE628-3CED-8F87-B671-B80A25726A03}"/>
                </a:ext>
              </a:extLst>
            </p:cNvPr>
            <p:cNvCxnSpPr/>
            <p:nvPr/>
          </p:nvCxnSpPr>
          <p:spPr>
            <a:xfrm flipV="1">
              <a:off x="5362936" y="3211976"/>
              <a:ext cx="275864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25BB3FBA-E604-9192-6D1B-DA574D79AB67}"/>
                </a:ext>
              </a:extLst>
            </p:cNvPr>
            <p:cNvCxnSpPr/>
            <p:nvPr/>
          </p:nvCxnSpPr>
          <p:spPr>
            <a:xfrm>
              <a:off x="6553200" y="3211976"/>
              <a:ext cx="275863" cy="8363"/>
            </a:xfrm>
            <a:prstGeom prst="line">
              <a:avLst/>
            </a:prstGeom>
            <a:ln w="38100">
              <a:solidFill>
                <a:srgbClr val="35A9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7" name="TextBox 376">
            <a:extLst>
              <a:ext uri="{FF2B5EF4-FFF2-40B4-BE49-F238E27FC236}">
                <a16:creationId xmlns:a16="http://schemas.microsoft.com/office/drawing/2014/main" id="{5F62920B-FBCD-B399-F296-39B841F084AC}"/>
              </a:ext>
            </a:extLst>
          </p:cNvPr>
          <p:cNvSpPr txBox="1"/>
          <p:nvPr/>
        </p:nvSpPr>
        <p:spPr>
          <a:xfrm>
            <a:off x="10276804" y="3274909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Advanced Invoices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F7A446DA-4E61-5922-DCE9-2944CFF50984}"/>
              </a:ext>
            </a:extLst>
          </p:cNvPr>
          <p:cNvSpPr txBox="1"/>
          <p:nvPr/>
        </p:nvSpPr>
        <p:spPr>
          <a:xfrm>
            <a:off x="10276804" y="4256355"/>
            <a:ext cx="12014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800" b="1" dirty="0">
                <a:solidFill>
                  <a:schemeClr val="bg1"/>
                </a:solidFill>
                <a:latin typeface="Codec Pro News" pitchFamily="2" charset="0"/>
                <a:cs typeface="Arial" panose="020B0604020202020204" pitchFamily="34" charset="0"/>
              </a:rPr>
              <a:t>Settlement</a:t>
            </a:r>
          </a:p>
        </p:txBody>
      </p:sp>
      <p:sp>
        <p:nvSpPr>
          <p:cNvPr id="379" name="Rounded Rectangle 147">
            <a:extLst>
              <a:ext uri="{FF2B5EF4-FFF2-40B4-BE49-F238E27FC236}">
                <a16:creationId xmlns:a16="http://schemas.microsoft.com/office/drawing/2014/main" id="{EC763492-877E-40D6-B6AA-8D01A5CFE247}"/>
              </a:ext>
            </a:extLst>
          </p:cNvPr>
          <p:cNvSpPr/>
          <p:nvPr/>
        </p:nvSpPr>
        <p:spPr>
          <a:xfrm>
            <a:off x="10247525" y="4706408"/>
            <a:ext cx="126000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3 Way Match</a:t>
            </a:r>
          </a:p>
        </p:txBody>
      </p:sp>
      <p:sp>
        <p:nvSpPr>
          <p:cNvPr id="381" name="Rounded Rectangle 149">
            <a:extLst>
              <a:ext uri="{FF2B5EF4-FFF2-40B4-BE49-F238E27FC236}">
                <a16:creationId xmlns:a16="http://schemas.microsoft.com/office/drawing/2014/main" id="{32210071-0E75-BFBC-7AB6-DB4795397FA7}"/>
              </a:ext>
            </a:extLst>
          </p:cNvPr>
          <p:cNvSpPr/>
          <p:nvPr/>
        </p:nvSpPr>
        <p:spPr>
          <a:xfrm>
            <a:off x="10234145" y="5648145"/>
            <a:ext cx="1260000" cy="381855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Exception Handling</a:t>
            </a:r>
          </a:p>
        </p:txBody>
      </p:sp>
      <p:sp>
        <p:nvSpPr>
          <p:cNvPr id="382" name="Rounded Rectangle 150">
            <a:extLst>
              <a:ext uri="{FF2B5EF4-FFF2-40B4-BE49-F238E27FC236}">
                <a16:creationId xmlns:a16="http://schemas.microsoft.com/office/drawing/2014/main" id="{348E9494-9D45-ED69-5406-839F51190668}"/>
              </a:ext>
            </a:extLst>
          </p:cNvPr>
          <p:cNvSpPr/>
          <p:nvPr/>
        </p:nvSpPr>
        <p:spPr>
          <a:xfrm>
            <a:off x="10238435" y="5164963"/>
            <a:ext cx="1264290" cy="361649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Custom Rules</a:t>
            </a:r>
          </a:p>
        </p:txBody>
      </p:sp>
      <p:sp>
        <p:nvSpPr>
          <p:cNvPr id="383" name="Rounded Rectangle 151">
            <a:extLst>
              <a:ext uri="{FF2B5EF4-FFF2-40B4-BE49-F238E27FC236}">
                <a16:creationId xmlns:a16="http://schemas.microsoft.com/office/drawing/2014/main" id="{A66E0460-A1F3-6138-505B-2972567D91E1}"/>
              </a:ext>
            </a:extLst>
          </p:cNvPr>
          <p:cNvSpPr/>
          <p:nvPr/>
        </p:nvSpPr>
        <p:spPr>
          <a:xfrm>
            <a:off x="10257150" y="2002438"/>
            <a:ext cx="1260000" cy="280352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Improve Working Capital</a:t>
            </a:r>
          </a:p>
        </p:txBody>
      </p:sp>
      <p:sp>
        <p:nvSpPr>
          <p:cNvPr id="384" name="Rounded Rectangle 152">
            <a:extLst>
              <a:ext uri="{FF2B5EF4-FFF2-40B4-BE49-F238E27FC236}">
                <a16:creationId xmlns:a16="http://schemas.microsoft.com/office/drawing/2014/main" id="{BB7A59AF-3AAD-B37A-601F-46097C015844}"/>
              </a:ext>
            </a:extLst>
          </p:cNvPr>
          <p:cNvSpPr/>
          <p:nvPr/>
        </p:nvSpPr>
        <p:spPr>
          <a:xfrm>
            <a:off x="10247525" y="2406766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Support for Taxation</a:t>
            </a:r>
          </a:p>
        </p:txBody>
      </p:sp>
      <p:sp>
        <p:nvSpPr>
          <p:cNvPr id="385" name="Rounded Rectangle 153">
            <a:extLst>
              <a:ext uri="{FF2B5EF4-FFF2-40B4-BE49-F238E27FC236}">
                <a16:creationId xmlns:a16="http://schemas.microsoft.com/office/drawing/2014/main" id="{7FFCC7C2-11D5-6583-1078-1392F9602A2C}"/>
              </a:ext>
            </a:extLst>
          </p:cNvPr>
          <p:cNvSpPr/>
          <p:nvPr/>
        </p:nvSpPr>
        <p:spPr>
          <a:xfrm>
            <a:off x="10247525" y="2834062"/>
            <a:ext cx="1260000" cy="289874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OK to Pay Process</a:t>
            </a:r>
          </a:p>
        </p:txBody>
      </p:sp>
      <p:sp>
        <p:nvSpPr>
          <p:cNvPr id="386" name="Rounded Rectangle 154">
            <a:extLst>
              <a:ext uri="{FF2B5EF4-FFF2-40B4-BE49-F238E27FC236}">
                <a16:creationId xmlns:a16="http://schemas.microsoft.com/office/drawing/2014/main" id="{F93304C0-A02A-BA3F-0B5A-1A211E1639E3}"/>
              </a:ext>
            </a:extLst>
          </p:cNvPr>
          <p:cNvSpPr/>
          <p:nvPr/>
        </p:nvSpPr>
        <p:spPr>
          <a:xfrm>
            <a:off x="10257150" y="1562962"/>
            <a:ext cx="1260000" cy="330590"/>
          </a:xfrm>
          <a:prstGeom prst="roundRect">
            <a:avLst/>
          </a:prstGeom>
          <a:solidFill>
            <a:schemeClr val="bg1">
              <a:alpha val="75801"/>
            </a:schemeClr>
          </a:solidFill>
          <a:ln w="12700">
            <a:solidFill>
              <a:srgbClr val="11A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E" sz="900" b="1" dirty="0">
                <a:solidFill>
                  <a:srgbClr val="2B201E"/>
                </a:solidFill>
                <a:latin typeface="Codec Pro News" pitchFamily="2" charset="0"/>
                <a:cs typeface="Arial" panose="020B0604020202020204" pitchFamily="34" charset="0"/>
              </a:rPr>
              <a:t>Reconciled Invoices</a:t>
            </a:r>
          </a:p>
        </p:txBody>
      </p:sp>
      <p:pic>
        <p:nvPicPr>
          <p:cNvPr id="387" name="Graphic 386" descr="Internet Banking with solid fill">
            <a:extLst>
              <a:ext uri="{FF2B5EF4-FFF2-40B4-BE49-F238E27FC236}">
                <a16:creationId xmlns:a16="http://schemas.microsoft.com/office/drawing/2014/main" id="{2030AA6F-8C62-5082-3506-2BB5C60E31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5941" y="3662288"/>
            <a:ext cx="423169" cy="423169"/>
          </a:xfrm>
          <a:prstGeom prst="rect">
            <a:avLst/>
          </a:prstGeom>
        </p:spPr>
      </p:pic>
      <p:sp>
        <p:nvSpPr>
          <p:cNvPr id="388" name="Rounded Rectangle 157">
            <a:extLst>
              <a:ext uri="{FF2B5EF4-FFF2-40B4-BE49-F238E27FC236}">
                <a16:creationId xmlns:a16="http://schemas.microsoft.com/office/drawing/2014/main" id="{B6AF610C-07F8-42A9-EBC7-9F527D55BA3A}"/>
              </a:ext>
            </a:extLst>
          </p:cNvPr>
          <p:cNvSpPr/>
          <p:nvPr/>
        </p:nvSpPr>
        <p:spPr>
          <a:xfrm>
            <a:off x="719417" y="1149233"/>
            <a:ext cx="1208296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389" name="Rounded Rectangle 158">
            <a:extLst>
              <a:ext uri="{FF2B5EF4-FFF2-40B4-BE49-F238E27FC236}">
                <a16:creationId xmlns:a16="http://schemas.microsoft.com/office/drawing/2014/main" id="{F4575EFB-D394-C231-DF57-4DBA3FE08373}"/>
              </a:ext>
            </a:extLst>
          </p:cNvPr>
          <p:cNvSpPr/>
          <p:nvPr/>
        </p:nvSpPr>
        <p:spPr>
          <a:xfrm>
            <a:off x="2314270" y="1149233"/>
            <a:ext cx="1208296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Sourcing</a:t>
            </a:r>
          </a:p>
        </p:txBody>
      </p:sp>
      <p:sp>
        <p:nvSpPr>
          <p:cNvPr id="390" name="Rounded Rectangle 159">
            <a:extLst>
              <a:ext uri="{FF2B5EF4-FFF2-40B4-BE49-F238E27FC236}">
                <a16:creationId xmlns:a16="http://schemas.microsoft.com/office/drawing/2014/main" id="{82A3A69C-BEE9-27A4-0B3D-597E2F407649}"/>
              </a:ext>
            </a:extLst>
          </p:cNvPr>
          <p:cNvSpPr/>
          <p:nvPr/>
        </p:nvSpPr>
        <p:spPr>
          <a:xfrm>
            <a:off x="3907807" y="1149233"/>
            <a:ext cx="1208296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Contract</a:t>
            </a:r>
          </a:p>
        </p:txBody>
      </p:sp>
      <p:sp>
        <p:nvSpPr>
          <p:cNvPr id="391" name="Rounded Rectangle 160">
            <a:extLst>
              <a:ext uri="{FF2B5EF4-FFF2-40B4-BE49-F238E27FC236}">
                <a16:creationId xmlns:a16="http://schemas.microsoft.com/office/drawing/2014/main" id="{5923FF0E-81C8-B3A6-1DD7-6CE29906B579}"/>
              </a:ext>
            </a:extLst>
          </p:cNvPr>
          <p:cNvSpPr/>
          <p:nvPr/>
        </p:nvSpPr>
        <p:spPr>
          <a:xfrm>
            <a:off x="5498996" y="1149233"/>
            <a:ext cx="1208296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Supply Base</a:t>
            </a:r>
          </a:p>
        </p:txBody>
      </p:sp>
      <p:sp>
        <p:nvSpPr>
          <p:cNvPr id="392" name="Rounded Rectangle 161">
            <a:extLst>
              <a:ext uri="{FF2B5EF4-FFF2-40B4-BE49-F238E27FC236}">
                <a16:creationId xmlns:a16="http://schemas.microsoft.com/office/drawing/2014/main" id="{7B9F8B0F-B34F-1323-36D4-E4FAEA632FBF}"/>
              </a:ext>
            </a:extLst>
          </p:cNvPr>
          <p:cNvSpPr/>
          <p:nvPr/>
        </p:nvSpPr>
        <p:spPr>
          <a:xfrm>
            <a:off x="7082430" y="1149233"/>
            <a:ext cx="1208296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PR to PO</a:t>
            </a:r>
          </a:p>
        </p:txBody>
      </p:sp>
      <p:sp>
        <p:nvSpPr>
          <p:cNvPr id="393" name="Rounded Rectangle 162">
            <a:extLst>
              <a:ext uri="{FF2B5EF4-FFF2-40B4-BE49-F238E27FC236}">
                <a16:creationId xmlns:a16="http://schemas.microsoft.com/office/drawing/2014/main" id="{93B948BC-4FCE-FC91-FA3D-A0AC3A9EFCE5}"/>
              </a:ext>
            </a:extLst>
          </p:cNvPr>
          <p:cNvSpPr/>
          <p:nvPr/>
        </p:nvSpPr>
        <p:spPr>
          <a:xfrm>
            <a:off x="8688418" y="1189034"/>
            <a:ext cx="1234148" cy="1921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Supply Chain</a:t>
            </a:r>
          </a:p>
        </p:txBody>
      </p:sp>
      <p:sp>
        <p:nvSpPr>
          <p:cNvPr id="394" name="Rounded Rectangle 163">
            <a:extLst>
              <a:ext uri="{FF2B5EF4-FFF2-40B4-BE49-F238E27FC236}">
                <a16:creationId xmlns:a16="http://schemas.microsoft.com/office/drawing/2014/main" id="{4508CF16-EA92-8F74-A869-29C72E724DE7}"/>
              </a:ext>
            </a:extLst>
          </p:cNvPr>
          <p:cNvSpPr/>
          <p:nvPr/>
        </p:nvSpPr>
        <p:spPr>
          <a:xfrm>
            <a:off x="10273377" y="1149233"/>
            <a:ext cx="1208296" cy="25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E" sz="1200" b="1" dirty="0">
                <a:solidFill>
                  <a:sysClr val="windowText" lastClr="000000"/>
                </a:solidFill>
                <a:latin typeface="Codec Pro" pitchFamily="2" charset="0"/>
                <a:cs typeface="Arial" panose="020B0604020202020204" pitchFamily="34" charset="0"/>
              </a:rPr>
              <a:t>Invoicing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530C4956-9601-8B01-AB04-D1CD6A660B52}"/>
              </a:ext>
            </a:extLst>
          </p:cNvPr>
          <p:cNvSpPr txBox="1"/>
          <p:nvPr/>
        </p:nvSpPr>
        <p:spPr>
          <a:xfrm>
            <a:off x="-45417" y="1597170"/>
            <a:ext cx="569387" cy="4553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E" sz="2500" b="1" spc="-41" dirty="0">
                <a:latin typeface="Codec Pro ExtraBold" pitchFamily="2" charset="0"/>
                <a:cs typeface="Poppins" pitchFamily="2" charset="77"/>
              </a:rPr>
              <a:t>B </a:t>
            </a:r>
            <a:r>
              <a:rPr lang="en-AE" sz="2500" b="1" spc="-41">
                <a:latin typeface="Codec Pro ExtraBold" pitchFamily="2" charset="0"/>
                <a:cs typeface="Poppins" pitchFamily="2" charset="77"/>
              </a:rPr>
              <a:t>u </a:t>
            </a:r>
            <a:r>
              <a:rPr lang="en-IN" sz="2500" b="1" spc="-41" dirty="0">
                <a:latin typeface="Codec Pro ExtraBold" pitchFamily="2" charset="0"/>
                <a:cs typeface="Poppins" pitchFamily="2" charset="77"/>
              </a:rPr>
              <a:t>s </a:t>
            </a:r>
            <a:r>
              <a:rPr lang="en-IN" sz="2500" b="1" spc="-41" dirty="0" err="1">
                <a:latin typeface="Codec Pro ExtraBold" pitchFamily="2" charset="0"/>
                <a:cs typeface="Poppins" pitchFamily="2" charset="77"/>
              </a:rPr>
              <a:t>i</a:t>
            </a:r>
            <a:r>
              <a:rPr lang="en-AE" sz="2500" b="1" spc="-41">
                <a:latin typeface="Codec Pro ExtraBold" pitchFamily="2" charset="0"/>
                <a:cs typeface="Poppins" pitchFamily="2" charset="77"/>
              </a:rPr>
              <a:t> </a:t>
            </a:r>
            <a:r>
              <a:rPr lang="en-AE" sz="2500" b="1" spc="-41" dirty="0">
                <a:latin typeface="Codec Pro ExtraBold" pitchFamily="2" charset="0"/>
                <a:cs typeface="Poppins" pitchFamily="2" charset="77"/>
              </a:rPr>
              <a:t>n e s </a:t>
            </a:r>
            <a:r>
              <a:rPr lang="en-AE" sz="2500" b="1" spc="-41" dirty="0" err="1">
                <a:latin typeface="Codec Pro ExtraBold" pitchFamily="2" charset="0"/>
                <a:cs typeface="Poppins" pitchFamily="2" charset="77"/>
              </a:rPr>
              <a:t>s</a:t>
            </a:r>
            <a:r>
              <a:rPr lang="en-AE" sz="2500" b="1" spc="-41" dirty="0">
                <a:latin typeface="Codec Pro ExtraBold" pitchFamily="2" charset="0"/>
                <a:cs typeface="Poppins" pitchFamily="2" charset="77"/>
              </a:rPr>
              <a:t>   P r o c e s </a:t>
            </a:r>
            <a:r>
              <a:rPr lang="en-AE" sz="2500" b="1" spc="-41" dirty="0" err="1">
                <a:latin typeface="Codec Pro ExtraBold" pitchFamily="2" charset="0"/>
                <a:cs typeface="Poppins" pitchFamily="2" charset="77"/>
              </a:rPr>
              <a:t>s</a:t>
            </a:r>
            <a:r>
              <a:rPr lang="en-AE" sz="2500" b="1" spc="-41" dirty="0">
                <a:latin typeface="Codec Pro ExtraBold" pitchFamily="2" charset="0"/>
                <a:cs typeface="Poppins" pitchFamily="2" charset="77"/>
              </a:rPr>
              <a:t> e s 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C4E7420-40A9-647E-B783-227DE8C1033C}"/>
              </a:ext>
            </a:extLst>
          </p:cNvPr>
          <p:cNvSpPr txBox="1">
            <a:spLocks/>
          </p:cNvSpPr>
          <p:nvPr/>
        </p:nvSpPr>
        <p:spPr>
          <a:xfrm>
            <a:off x="0" y="699537"/>
            <a:ext cx="12191998" cy="266611"/>
          </a:xfrm>
          <a:prstGeom prst="rect">
            <a:avLst/>
          </a:prstGeom>
        </p:spPr>
        <p:txBody>
          <a:bodyPr vert="horz" wrap="square" lIns="0" tIns="1714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1800" b="1" dirty="0">
                <a:latin typeface="Codec Pro News" pitchFamily="2" charset="0"/>
                <a:ea typeface="+mn-ea"/>
                <a:cs typeface="+mn-cs"/>
              </a:rPr>
              <a:t>360° Procurement Digitization &amp; Automation 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F1DB3CF4-EECC-AFC1-24D0-4C8146193F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49346" y="35173"/>
            <a:ext cx="1825020" cy="7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56E26682-3880-BCAA-9097-1BF8F16CC48D}"/>
              </a:ext>
            </a:extLst>
          </p:cNvPr>
          <p:cNvSpPr/>
          <p:nvPr/>
        </p:nvSpPr>
        <p:spPr>
          <a:xfrm>
            <a:off x="957056" y="725691"/>
            <a:ext cx="12188952" cy="540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260"/>
              </a:lnSpc>
              <a:buNone/>
            </a:pP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Public Procurement Solution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376F47EA-61F8-9EFE-663F-07BA7F6DD9EF}"/>
              </a:ext>
            </a:extLst>
          </p:cNvPr>
          <p:cNvSpPr/>
          <p:nvPr/>
        </p:nvSpPr>
        <p:spPr>
          <a:xfrm>
            <a:off x="1055030" y="1299234"/>
            <a:ext cx="6472036" cy="2039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607"/>
              </a:lnSpc>
              <a:buNone/>
            </a:pPr>
            <a:r>
              <a:rPr lang="en-US" sz="1400" dirty="0">
                <a:latin typeface="Codec Pro News" pitchFamily="2" charset="0"/>
                <a:ea typeface="Montserrat" pitchFamily="34" charset="-122"/>
                <a:cs typeface="Montserrat" pitchFamily="34" charset="-120"/>
              </a:rPr>
              <a:t>Enhanced Supply Chain Activity with </a:t>
            </a:r>
            <a:r>
              <a:rPr lang="en-US" sz="1400" dirty="0" err="1">
                <a:latin typeface="Codec Pro News" pitchFamily="2" charset="0"/>
                <a:ea typeface="Montserrat" pitchFamily="34" charset="-122"/>
                <a:cs typeface="Montserrat" pitchFamily="34" charset="-120"/>
              </a:rPr>
              <a:t>EffiGO</a:t>
            </a:r>
            <a:r>
              <a:rPr lang="en-US" sz="1400" dirty="0">
                <a:latin typeface="Codec Pro News" pitchFamily="2" charset="0"/>
                <a:ea typeface="Montserrat" pitchFamily="34" charset="-122"/>
                <a:cs typeface="Montserrat" pitchFamily="34" charset="-120"/>
              </a:rPr>
              <a:t> </a:t>
            </a:r>
            <a:endParaRPr lang="en-US" sz="2000" dirty="0">
              <a:latin typeface="Codec Pro News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C2B885-AF34-2846-1F7E-BBD4677CE9B8}"/>
              </a:ext>
            </a:extLst>
          </p:cNvPr>
          <p:cNvGrpSpPr/>
          <p:nvPr/>
        </p:nvGrpSpPr>
        <p:grpSpPr>
          <a:xfrm>
            <a:off x="957056" y="2901376"/>
            <a:ext cx="2853430" cy="917751"/>
            <a:chOff x="957056" y="2901376"/>
            <a:chExt cx="2853430" cy="917751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58E05EE0-599F-74CF-FA5E-261C4E6747CB}"/>
                </a:ext>
              </a:extLst>
            </p:cNvPr>
            <p:cNvSpPr/>
            <p:nvPr/>
          </p:nvSpPr>
          <p:spPr>
            <a:xfrm>
              <a:off x="957056" y="3615224"/>
              <a:ext cx="2853430" cy="20390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841"/>
                </a:lnSpc>
                <a:buNone/>
              </a:pPr>
              <a:r>
                <a:rPr lang="en-US" sz="2400" b="1" dirty="0" err="1">
                  <a:solidFill>
                    <a:srgbClr val="18181A"/>
                  </a:solidFill>
                  <a:latin typeface="Codec Pro News" pitchFamily="2" charset="0"/>
                  <a:ea typeface="Roboto" pitchFamily="34" charset="-122"/>
                  <a:cs typeface="Roboto" pitchFamily="34" charset="-120"/>
                </a:rPr>
                <a:t>eTendering</a:t>
              </a:r>
              <a:r>
                <a:rPr lang="en-US" sz="2400" b="1" dirty="0">
                  <a:solidFill>
                    <a:srgbClr val="18181A"/>
                  </a:solidFill>
                  <a:latin typeface="Codec Pro News" pitchFamily="2" charset="0"/>
                  <a:ea typeface="Roboto" pitchFamily="34" charset="-122"/>
                  <a:cs typeface="Roboto" pitchFamily="34" charset="-120"/>
                </a:rPr>
                <a:t> </a:t>
              </a:r>
              <a:endParaRPr lang="en-US" sz="2800" b="1" dirty="0">
                <a:latin typeface="Codec Pro News" pitchFamily="2" charset="0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4DA5783-E49D-9A42-FD0F-4BCDB28A4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96459" y="2901376"/>
              <a:ext cx="563658" cy="5636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D6061D-A237-5A73-2CF7-4D41BEBACA64}"/>
              </a:ext>
            </a:extLst>
          </p:cNvPr>
          <p:cNvGrpSpPr/>
          <p:nvPr/>
        </p:nvGrpSpPr>
        <p:grpSpPr>
          <a:xfrm>
            <a:off x="4669285" y="2901376"/>
            <a:ext cx="2853430" cy="916985"/>
            <a:chOff x="4997543" y="2901376"/>
            <a:chExt cx="2853430" cy="916985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0C4020B7-5BAA-4A00-B0B9-10016D158EC2}"/>
                </a:ext>
              </a:extLst>
            </p:cNvPr>
            <p:cNvSpPr/>
            <p:nvPr/>
          </p:nvSpPr>
          <p:spPr>
            <a:xfrm>
              <a:off x="4997543" y="3614458"/>
              <a:ext cx="2853430" cy="20390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841"/>
                </a:lnSpc>
                <a:buNone/>
              </a:pPr>
              <a:r>
                <a:rPr lang="en-US" sz="2400" b="1" dirty="0">
                  <a:solidFill>
                    <a:srgbClr val="18181A"/>
                  </a:solidFill>
                  <a:latin typeface="Codec Pro News" pitchFamily="2" charset="0"/>
                  <a:ea typeface="Roboto" pitchFamily="34" charset="-122"/>
                  <a:cs typeface="Roboto" pitchFamily="34" charset="-120"/>
                </a:rPr>
                <a:t>Supplier Portal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E9BEFF12-EF32-7FC9-506C-EEB593290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36946" y="2901376"/>
              <a:ext cx="563658" cy="56365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B9F7A5-F94C-B3B3-2C71-DE34B6FAE0BE}"/>
              </a:ext>
            </a:extLst>
          </p:cNvPr>
          <p:cNvGrpSpPr/>
          <p:nvPr/>
        </p:nvGrpSpPr>
        <p:grpSpPr>
          <a:xfrm>
            <a:off x="8381514" y="2901376"/>
            <a:ext cx="2853430" cy="917751"/>
            <a:chOff x="8381514" y="2901376"/>
            <a:chExt cx="2853430" cy="917751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3AA60BE-12CE-9373-618A-6874EB414A9D}"/>
                </a:ext>
              </a:extLst>
            </p:cNvPr>
            <p:cNvSpPr/>
            <p:nvPr/>
          </p:nvSpPr>
          <p:spPr>
            <a:xfrm>
              <a:off x="8381514" y="3615224"/>
              <a:ext cx="2853430" cy="20390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841"/>
                </a:lnSpc>
                <a:buNone/>
              </a:pPr>
              <a:r>
                <a:rPr lang="en-US" sz="2400" b="1" dirty="0">
                  <a:solidFill>
                    <a:srgbClr val="18181A"/>
                  </a:solidFill>
                  <a:latin typeface="Codec Pro News" pitchFamily="2" charset="0"/>
                  <a:ea typeface="Roboto" pitchFamily="34" charset="-122"/>
                  <a:cs typeface="Roboto" pitchFamily="34" charset="-120"/>
                </a:rPr>
                <a:t>Reverse Auction 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475E001-C111-D705-9B16-43639DBB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20917" y="2901376"/>
              <a:ext cx="563658" cy="563658"/>
            </a:xfrm>
            <a:prstGeom prst="rect">
              <a:avLst/>
            </a:prstGeom>
          </p:spPr>
        </p:pic>
      </p:grpSp>
      <p:sp>
        <p:nvSpPr>
          <p:cNvPr id="15" name="Object 13">
            <a:extLst>
              <a:ext uri="{FF2B5EF4-FFF2-40B4-BE49-F238E27FC236}">
                <a16:creationId xmlns:a16="http://schemas.microsoft.com/office/drawing/2014/main" id="{D8CF8355-B55C-ED5D-82C0-C340BE3CB085}"/>
              </a:ext>
            </a:extLst>
          </p:cNvPr>
          <p:cNvSpPr/>
          <p:nvPr/>
        </p:nvSpPr>
        <p:spPr>
          <a:xfrm>
            <a:off x="892325" y="3989213"/>
            <a:ext cx="2853431" cy="540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ts val="1801"/>
              </a:lnSpc>
              <a:spcBef>
                <a:spcPts val="710"/>
              </a:spcBef>
              <a:buNone/>
            </a:pPr>
            <a:r>
              <a:rPr lang="en-IN" sz="1300" b="1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Ensure compliance </a:t>
            </a: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and </a:t>
            </a:r>
            <a:r>
              <a:rPr lang="en-IN" sz="1300" b="1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maximize competition, </a:t>
            </a: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enabling efficient and effective management of the tendering process from start to finish.</a:t>
            </a:r>
            <a:endParaRPr lang="en-US" sz="1300" dirty="0">
              <a:solidFill>
                <a:srgbClr val="353535">
                  <a:alpha val="80000"/>
                </a:srgbClr>
              </a:solidFill>
              <a:latin typeface="Codec Pro News" pitchFamily="2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F24D2D46-FE61-16CD-74CF-A54F84A7390D}"/>
              </a:ext>
            </a:extLst>
          </p:cNvPr>
          <p:cNvSpPr/>
          <p:nvPr/>
        </p:nvSpPr>
        <p:spPr>
          <a:xfrm>
            <a:off x="4604555" y="3989213"/>
            <a:ext cx="2853430" cy="4783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ts val="1801"/>
              </a:lnSpc>
              <a:spcBef>
                <a:spcPts val="710"/>
              </a:spcBef>
              <a:buNone/>
            </a:pP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Easily </a:t>
            </a:r>
            <a:r>
              <a:rPr lang="en-IN" sz="1300" b="1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onboard new suppliers</a:t>
            </a: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en-IN" sz="1300" b="1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collaborate with existing ones</a:t>
            </a: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, ensuring efficient communication and a stronger overall supplier relationship.</a:t>
            </a:r>
            <a:endParaRPr lang="en-US" sz="1300" dirty="0">
              <a:solidFill>
                <a:srgbClr val="353535">
                  <a:alpha val="80000"/>
                </a:srgbClr>
              </a:solidFill>
              <a:latin typeface="Codec Pro News" pitchFamily="2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73102955-65B1-5F7A-F747-E839300FF9C2}"/>
              </a:ext>
            </a:extLst>
          </p:cNvPr>
          <p:cNvSpPr/>
          <p:nvPr/>
        </p:nvSpPr>
        <p:spPr>
          <a:xfrm>
            <a:off x="8434416" y="3993926"/>
            <a:ext cx="2853430" cy="46888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just">
              <a:lnSpc>
                <a:spcPts val="1801"/>
              </a:lnSpc>
              <a:spcBef>
                <a:spcPts val="710"/>
              </a:spcBef>
              <a:buNone/>
            </a:pP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Use our intuitive and user-friendly interface to </a:t>
            </a:r>
            <a:r>
              <a:rPr lang="en-IN" sz="1300" b="1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create, manage, and monitor your reverse auctions</a:t>
            </a:r>
            <a:r>
              <a:rPr lang="en-IN" sz="1300" dirty="0">
                <a:solidFill>
                  <a:srgbClr val="353535">
                    <a:alpha val="80000"/>
                  </a:srgbClr>
                </a:solidFill>
                <a:latin typeface="Codec Pro News" pitchFamily="2" charset="0"/>
                <a:ea typeface="Roboto" pitchFamily="34" charset="-122"/>
                <a:cs typeface="Roboto" pitchFamily="34" charset="-120"/>
              </a:rPr>
              <a:t>, streamlining the entire process and driving better outcomes.</a:t>
            </a:r>
            <a:endParaRPr lang="en-US" sz="1300" dirty="0">
              <a:solidFill>
                <a:srgbClr val="353535">
                  <a:alpha val="80000"/>
                </a:srgbClr>
              </a:solidFill>
              <a:latin typeface="Codec Pro News" pitchFamily="2" charset="0"/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BFD1E615-A977-1173-4021-1789DA11B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8193" y="0"/>
            <a:ext cx="1933807" cy="7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1653008"/>
            <a:ext cx="4891769" cy="2674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7"/>
              </a:lnSpc>
              <a:buNone/>
            </a:pPr>
            <a:r>
              <a:rPr lang="en-US" sz="2400" b="1" dirty="0">
                <a:solidFill>
                  <a:srgbClr val="01A9B0"/>
                </a:solidFill>
                <a:latin typeface="Codec Pro ExtraBold" pitchFamily="2" charset="0"/>
              </a:rPr>
              <a:t>SynapOne’s</a:t>
            </a:r>
          </a:p>
        </p:txBody>
      </p:sp>
      <p:sp>
        <p:nvSpPr>
          <p:cNvPr id="3" name="Object 2"/>
          <p:cNvSpPr/>
          <p:nvPr/>
        </p:nvSpPr>
        <p:spPr>
          <a:xfrm>
            <a:off x="476130" y="2074860"/>
            <a:ext cx="5301337" cy="6882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4400" b="1" spc="-119" dirty="0" err="1">
                <a:solidFill>
                  <a:schemeClr val="bg1"/>
                </a:solidFill>
                <a:latin typeface="Codec Pro" pitchFamily="2" charset="0"/>
              </a:rPr>
              <a:t>eTendering</a:t>
            </a:r>
            <a:endParaRPr lang="en-US" sz="4000" b="1" spc="-119" dirty="0">
              <a:solidFill>
                <a:schemeClr val="bg1"/>
              </a:solidFill>
              <a:latin typeface="Codec Pro" pitchFamily="2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185720" y="1267243"/>
            <a:ext cx="4875650" cy="2734050"/>
          </a:xfrm>
          <a:prstGeom prst="rect">
            <a:avLst/>
          </a:prstGeom>
          <a:solidFill>
            <a:srgbClr val="1F1F24"/>
          </a:solidFill>
        </p:spPr>
      </p:sp>
      <p:grpSp>
        <p:nvGrpSpPr>
          <p:cNvPr id="8" name="Google Shape;160;gcfacab53df_0_66">
            <a:extLst>
              <a:ext uri="{FF2B5EF4-FFF2-40B4-BE49-F238E27FC236}">
                <a16:creationId xmlns:a16="http://schemas.microsoft.com/office/drawing/2014/main" id="{1E9B35ED-E22A-643B-FFEE-1706727B1DD9}"/>
              </a:ext>
            </a:extLst>
          </p:cNvPr>
          <p:cNvGrpSpPr/>
          <p:nvPr/>
        </p:nvGrpSpPr>
        <p:grpSpPr>
          <a:xfrm>
            <a:off x="7219019" y="944967"/>
            <a:ext cx="3756971" cy="910990"/>
            <a:chOff x="1546639" y="1630189"/>
            <a:chExt cx="3756971" cy="910990"/>
          </a:xfrm>
        </p:grpSpPr>
        <p:sp>
          <p:nvSpPr>
            <p:cNvPr id="9" name="Google Shape;161;gcfacab53df_0_66">
              <a:extLst>
                <a:ext uri="{FF2B5EF4-FFF2-40B4-BE49-F238E27FC236}">
                  <a16:creationId xmlns:a16="http://schemas.microsoft.com/office/drawing/2014/main" id="{E809ECA5-2807-4743-BF94-CC1148DB1FB2}"/>
                </a:ext>
              </a:extLst>
            </p:cNvPr>
            <p:cNvSpPr txBox="1"/>
            <p:nvPr/>
          </p:nvSpPr>
          <p:spPr>
            <a:xfrm>
              <a:off x="1600710" y="1630189"/>
              <a:ext cx="37029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600" u="none" strike="noStrike" cap="none" dirty="0">
                  <a:solidFill>
                    <a:srgbClr val="FFFFFF"/>
                  </a:solidFill>
                  <a:latin typeface="Codec Pro News" pitchFamily="2" charset="0"/>
                  <a:ea typeface="Montserrat"/>
                  <a:cs typeface="Montserrat"/>
                  <a:sym typeface="Montserrat"/>
                </a:rPr>
                <a:t>Enhanced Transparency</a:t>
              </a:r>
              <a:endParaRPr sz="2600" u="none" strike="noStrike" cap="none" dirty="0">
                <a:solidFill>
                  <a:srgbClr val="000000"/>
                </a:solidFill>
                <a:latin typeface="Codec Pro New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62;gcfacab53df_0_66">
              <a:extLst>
                <a:ext uri="{FF2B5EF4-FFF2-40B4-BE49-F238E27FC236}">
                  <a16:creationId xmlns:a16="http://schemas.microsoft.com/office/drawing/2014/main" id="{6061A5B8-368B-F30B-AE7D-CAA3D23CBA59}"/>
                </a:ext>
              </a:extLst>
            </p:cNvPr>
            <p:cNvSpPr/>
            <p:nvPr/>
          </p:nvSpPr>
          <p:spPr>
            <a:xfrm>
              <a:off x="1546639" y="1754484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" name="Google Shape;163;gcfacab53df_0_66">
            <a:extLst>
              <a:ext uri="{FF2B5EF4-FFF2-40B4-BE49-F238E27FC236}">
                <a16:creationId xmlns:a16="http://schemas.microsoft.com/office/drawing/2014/main" id="{DE358A05-DB1E-54C4-7ED9-3C27AAA52546}"/>
              </a:ext>
            </a:extLst>
          </p:cNvPr>
          <p:cNvGrpSpPr/>
          <p:nvPr/>
        </p:nvGrpSpPr>
        <p:grpSpPr>
          <a:xfrm>
            <a:off x="7219019" y="2085558"/>
            <a:ext cx="3663000" cy="662400"/>
            <a:chOff x="1546639" y="2636230"/>
            <a:chExt cx="3663000" cy="662400"/>
          </a:xfrm>
        </p:grpSpPr>
        <p:sp>
          <p:nvSpPr>
            <p:cNvPr id="14" name="Google Shape;164;gcfacab53df_0_66">
              <a:extLst>
                <a:ext uri="{FF2B5EF4-FFF2-40B4-BE49-F238E27FC236}">
                  <a16:creationId xmlns:a16="http://schemas.microsoft.com/office/drawing/2014/main" id="{37DDF8A2-24A4-424C-5B2D-7D01A7A575F3}"/>
                </a:ext>
              </a:extLst>
            </p:cNvPr>
            <p:cNvSpPr txBox="1"/>
            <p:nvPr/>
          </p:nvSpPr>
          <p:spPr>
            <a:xfrm>
              <a:off x="1600639" y="2716757"/>
              <a:ext cx="3609000" cy="510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600" dirty="0">
                  <a:solidFill>
                    <a:srgbClr val="FFFFFF"/>
                  </a:solidFill>
                  <a:latin typeface="Codec Pro News" pitchFamily="2" charset="0"/>
                  <a:sym typeface="Montserrat"/>
                </a:rPr>
                <a:t>Cost Savings</a:t>
              </a:r>
              <a:endParaRPr lang="en-US"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15" name="Google Shape;165;gcfacab53df_0_66">
              <a:extLst>
                <a:ext uri="{FF2B5EF4-FFF2-40B4-BE49-F238E27FC236}">
                  <a16:creationId xmlns:a16="http://schemas.microsoft.com/office/drawing/2014/main" id="{8DEF3643-1665-920D-16C1-DE39878544EF}"/>
                </a:ext>
              </a:extLst>
            </p:cNvPr>
            <p:cNvSpPr/>
            <p:nvPr/>
          </p:nvSpPr>
          <p:spPr>
            <a:xfrm>
              <a:off x="1546639" y="2636230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dirty="0">
                <a:solidFill>
                  <a:schemeClr val="dk2"/>
                </a:solidFill>
                <a:latin typeface="Montserrat"/>
                <a:sym typeface="Montserrat"/>
              </a:endParaRPr>
            </a:p>
          </p:txBody>
        </p:sp>
      </p:grpSp>
      <p:grpSp>
        <p:nvGrpSpPr>
          <p:cNvPr id="16" name="Google Shape;166;gcfacab53df_0_66">
            <a:extLst>
              <a:ext uri="{FF2B5EF4-FFF2-40B4-BE49-F238E27FC236}">
                <a16:creationId xmlns:a16="http://schemas.microsoft.com/office/drawing/2014/main" id="{0AC74C05-811B-A653-8612-976767DBFC9B}"/>
              </a:ext>
            </a:extLst>
          </p:cNvPr>
          <p:cNvGrpSpPr/>
          <p:nvPr/>
        </p:nvGrpSpPr>
        <p:grpSpPr>
          <a:xfrm>
            <a:off x="7219019" y="3052146"/>
            <a:ext cx="4546200" cy="910990"/>
            <a:chOff x="1546639" y="3371492"/>
            <a:chExt cx="4546200" cy="910990"/>
          </a:xfrm>
        </p:grpSpPr>
        <p:sp>
          <p:nvSpPr>
            <p:cNvPr id="17" name="Google Shape;167;gcfacab53df_0_66">
              <a:extLst>
                <a:ext uri="{FF2B5EF4-FFF2-40B4-BE49-F238E27FC236}">
                  <a16:creationId xmlns:a16="http://schemas.microsoft.com/office/drawing/2014/main" id="{80C1079B-2ADC-42BA-8954-DB3F6745A5B8}"/>
                </a:ext>
              </a:extLst>
            </p:cNvPr>
            <p:cNvSpPr txBox="1"/>
            <p:nvPr/>
          </p:nvSpPr>
          <p:spPr>
            <a:xfrm>
              <a:off x="1600639" y="3371492"/>
              <a:ext cx="44922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600" u="none" strike="noStrike" cap="none" dirty="0">
                  <a:solidFill>
                    <a:srgbClr val="FFFFFF"/>
                  </a:solidFill>
                  <a:latin typeface="Codec Pro News" pitchFamily="2" charset="0"/>
                  <a:ea typeface="Montserrat"/>
                  <a:cs typeface="Montserrat"/>
                  <a:sym typeface="Montserrat"/>
                </a:rPr>
                <a:t>360º Quotation Comparison</a:t>
              </a:r>
              <a:endParaRPr lang="en-US" sz="2600" u="none" strike="noStrike" cap="none" dirty="0">
                <a:solidFill>
                  <a:srgbClr val="000000"/>
                </a:solidFill>
                <a:latin typeface="Codec Pro New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8;gcfacab53df_0_66">
              <a:extLst>
                <a:ext uri="{FF2B5EF4-FFF2-40B4-BE49-F238E27FC236}">
                  <a16:creationId xmlns:a16="http://schemas.microsoft.com/office/drawing/2014/main" id="{FB398FEE-0FB2-7EAC-0EDD-5974C1763C5F}"/>
                </a:ext>
              </a:extLst>
            </p:cNvPr>
            <p:cNvSpPr/>
            <p:nvPr/>
          </p:nvSpPr>
          <p:spPr>
            <a:xfrm>
              <a:off x="1546639" y="3517976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" name="Google Shape;169;gcfacab53df_0_66">
            <a:extLst>
              <a:ext uri="{FF2B5EF4-FFF2-40B4-BE49-F238E27FC236}">
                <a16:creationId xmlns:a16="http://schemas.microsoft.com/office/drawing/2014/main" id="{B5F56BB0-9EE2-AF55-78F4-8090FFA11C5D}"/>
              </a:ext>
            </a:extLst>
          </p:cNvPr>
          <p:cNvGrpSpPr/>
          <p:nvPr/>
        </p:nvGrpSpPr>
        <p:grpSpPr>
          <a:xfrm>
            <a:off x="7219019" y="4216552"/>
            <a:ext cx="3663000" cy="910990"/>
            <a:chOff x="1546639" y="4304764"/>
            <a:chExt cx="3663000" cy="910990"/>
          </a:xfrm>
        </p:grpSpPr>
        <p:sp>
          <p:nvSpPr>
            <p:cNvPr id="20" name="Google Shape;170;gcfacab53df_0_66">
              <a:extLst>
                <a:ext uri="{FF2B5EF4-FFF2-40B4-BE49-F238E27FC236}">
                  <a16:creationId xmlns:a16="http://schemas.microsoft.com/office/drawing/2014/main" id="{22B402C1-C861-CB9F-CCA0-02ABF0B9071B}"/>
                </a:ext>
              </a:extLst>
            </p:cNvPr>
            <p:cNvSpPr txBox="1"/>
            <p:nvPr/>
          </p:nvSpPr>
          <p:spPr>
            <a:xfrm>
              <a:off x="1600639" y="4304764"/>
              <a:ext cx="36090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600" dirty="0">
                  <a:solidFill>
                    <a:srgbClr val="FFFFFF"/>
                  </a:solidFill>
                  <a:latin typeface="Codec Pro News" pitchFamily="2" charset="0"/>
                  <a:sym typeface="Montserrat"/>
                </a:rPr>
                <a:t>Improved Supplier Diversity</a:t>
              </a:r>
              <a:endParaRPr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21" name="Google Shape;171;gcfacab53df_0_66">
              <a:extLst>
                <a:ext uri="{FF2B5EF4-FFF2-40B4-BE49-F238E27FC236}">
                  <a16:creationId xmlns:a16="http://schemas.microsoft.com/office/drawing/2014/main" id="{EFE7AC10-CE44-D571-2FB8-6642DA589C05}"/>
                </a:ext>
              </a:extLst>
            </p:cNvPr>
            <p:cNvSpPr/>
            <p:nvPr/>
          </p:nvSpPr>
          <p:spPr>
            <a:xfrm>
              <a:off x="1546639" y="4399722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" name="Google Shape;172;gcfacab53df_0_66">
            <a:extLst>
              <a:ext uri="{FF2B5EF4-FFF2-40B4-BE49-F238E27FC236}">
                <a16:creationId xmlns:a16="http://schemas.microsoft.com/office/drawing/2014/main" id="{CDB4CAC9-3E91-1EA9-C116-5242EFA4DED7}"/>
              </a:ext>
            </a:extLst>
          </p:cNvPr>
          <p:cNvGrpSpPr/>
          <p:nvPr/>
        </p:nvGrpSpPr>
        <p:grpSpPr>
          <a:xfrm>
            <a:off x="7219019" y="5327997"/>
            <a:ext cx="3663000" cy="910990"/>
            <a:chOff x="1546639" y="5187945"/>
            <a:chExt cx="3663000" cy="910990"/>
          </a:xfrm>
        </p:grpSpPr>
        <p:sp>
          <p:nvSpPr>
            <p:cNvPr id="23" name="Google Shape;173;gcfacab53df_0_66">
              <a:extLst>
                <a:ext uri="{FF2B5EF4-FFF2-40B4-BE49-F238E27FC236}">
                  <a16:creationId xmlns:a16="http://schemas.microsoft.com/office/drawing/2014/main" id="{20922A74-D149-3A5C-6616-91E3854F637E}"/>
                </a:ext>
              </a:extLst>
            </p:cNvPr>
            <p:cNvSpPr txBox="1"/>
            <p:nvPr/>
          </p:nvSpPr>
          <p:spPr>
            <a:xfrm>
              <a:off x="1600639" y="5187945"/>
              <a:ext cx="36090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sz="2600" dirty="0">
                  <a:solidFill>
                    <a:srgbClr val="FFFFFF"/>
                  </a:solidFill>
                  <a:latin typeface="Codec Pro News" pitchFamily="2" charset="0"/>
                  <a:sym typeface="Montserrat"/>
                </a:rPr>
                <a:t>Automated Workflow Processes</a:t>
              </a:r>
              <a:endParaRPr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24" name="Google Shape;174;gcfacab53df_0_66">
              <a:extLst>
                <a:ext uri="{FF2B5EF4-FFF2-40B4-BE49-F238E27FC236}">
                  <a16:creationId xmlns:a16="http://schemas.microsoft.com/office/drawing/2014/main" id="{329A7B72-0A30-76FD-0A35-9D7F21FAACC7}"/>
                </a:ext>
              </a:extLst>
            </p:cNvPr>
            <p:cNvSpPr/>
            <p:nvPr/>
          </p:nvSpPr>
          <p:spPr>
            <a:xfrm>
              <a:off x="1546639" y="5281468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36A8E51-27DC-92EB-A873-1F37576922E0}"/>
              </a:ext>
            </a:extLst>
          </p:cNvPr>
          <p:cNvSpPr txBox="1"/>
          <p:nvPr/>
        </p:nvSpPr>
        <p:spPr>
          <a:xfrm>
            <a:off x="426781" y="3140739"/>
            <a:ext cx="60883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750" dirty="0">
                <a:solidFill>
                  <a:schemeClr val="bg1"/>
                </a:solidFill>
                <a:latin typeface="Codec Pro News" pitchFamily="2" charset="0"/>
              </a:rPr>
              <a:t>Robust tendering capabilities that enable federal government organizations to easily create and publish tenders, manage responses, and evaluate bids in a transparent and compliant manner. </a:t>
            </a:r>
          </a:p>
        </p:txBody>
      </p:sp>
    </p:spTree>
    <p:extLst>
      <p:ext uri="{BB962C8B-B14F-4D97-AF65-F5344CB8AC3E}">
        <p14:creationId xmlns:p14="http://schemas.microsoft.com/office/powerpoint/2010/main" val="335854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8B993-DD21-5DC0-5AEA-43ECEB626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83" y="2000342"/>
            <a:ext cx="7313713" cy="4345150"/>
          </a:xfrm>
          <a:prstGeom prst="rect">
            <a:avLst/>
          </a:prstGeom>
        </p:spPr>
      </p:pic>
      <p:sp>
        <p:nvSpPr>
          <p:cNvPr id="3" name="Object 1">
            <a:extLst>
              <a:ext uri="{FF2B5EF4-FFF2-40B4-BE49-F238E27FC236}">
                <a16:creationId xmlns:a16="http://schemas.microsoft.com/office/drawing/2014/main" id="{4E5FF1F5-1D6E-8C1C-795B-118E08092E4A}"/>
              </a:ext>
            </a:extLst>
          </p:cNvPr>
          <p:cNvSpPr/>
          <p:nvPr/>
        </p:nvSpPr>
        <p:spPr>
          <a:xfrm>
            <a:off x="3048" y="772186"/>
            <a:ext cx="12188952" cy="540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4400" b="1" dirty="0" err="1">
                <a:solidFill>
                  <a:srgbClr val="0C0C0C"/>
                </a:solidFill>
                <a:latin typeface="Codec Pro ExtraBold" pitchFamily="2" charset="0"/>
              </a:rPr>
              <a:t>eTendering</a:t>
            </a: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C59C1-F1DB-1051-9357-DBBC20C9DC0E}"/>
              </a:ext>
            </a:extLst>
          </p:cNvPr>
          <p:cNvSpPr txBox="1"/>
          <p:nvPr/>
        </p:nvSpPr>
        <p:spPr>
          <a:xfrm>
            <a:off x="8260596" y="2000342"/>
            <a:ext cx="359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b="1" dirty="0">
                <a:latin typeface="Codec Pro News" pitchFamily="2" charset="0"/>
              </a:rPr>
              <a:t>Open Tendering Environment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BCACE-8D88-B78C-60F9-43B69E5955EE}"/>
              </a:ext>
            </a:extLst>
          </p:cNvPr>
          <p:cNvSpPr txBox="1"/>
          <p:nvPr/>
        </p:nvSpPr>
        <p:spPr>
          <a:xfrm>
            <a:off x="8260596" y="3803585"/>
            <a:ext cx="359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800" b="1" dirty="0">
                <a:latin typeface="Codec Pro News" pitchFamily="2" charset="0"/>
              </a:rPr>
              <a:t>Close Tendering Environment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3E9AC-5FC8-5EF2-264F-9356F5CCA62B}"/>
              </a:ext>
            </a:extLst>
          </p:cNvPr>
          <p:cNvSpPr txBox="1"/>
          <p:nvPr/>
        </p:nvSpPr>
        <p:spPr>
          <a:xfrm>
            <a:off x="8260596" y="4197498"/>
            <a:ext cx="3590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Codec Pro News" pitchFamily="2" charset="0"/>
              </a:rPr>
              <a:t> Tender only available to select group of pre-qualified suppliers or contractors based on past performance, expertise or qualifications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Codec Pro News" pitchFamily="2" charset="0"/>
              </a:rPr>
              <a:t> Selection process more limited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4DC40F-66FB-FAA7-1A6C-56D34F0F014B}"/>
              </a:ext>
            </a:extLst>
          </p:cNvPr>
          <p:cNvSpPr txBox="1"/>
          <p:nvPr/>
        </p:nvSpPr>
        <p:spPr>
          <a:xfrm>
            <a:off x="8260596" y="2441999"/>
            <a:ext cx="3590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Codec Pro News" pitchFamily="2" charset="0"/>
              </a:rPr>
              <a:t> Public availability of tender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1600" dirty="0">
                <a:latin typeface="Codec Pro News" pitchFamily="2" charset="0"/>
              </a:rPr>
              <a:t> Any supplier or contractor can submit a bid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083802AD-E281-1C7F-EBD7-99BF8E902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18" y="66352"/>
            <a:ext cx="1788334" cy="6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3CBBA-29DF-5E4A-12FF-5F55C0C9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52" y="1835487"/>
            <a:ext cx="6187496" cy="4250327"/>
          </a:xfrm>
          <a:prstGeom prst="rect">
            <a:avLst/>
          </a:prstGeom>
        </p:spPr>
      </p:pic>
      <p:sp>
        <p:nvSpPr>
          <p:cNvPr id="5" name="Object 1">
            <a:extLst>
              <a:ext uri="{FF2B5EF4-FFF2-40B4-BE49-F238E27FC236}">
                <a16:creationId xmlns:a16="http://schemas.microsoft.com/office/drawing/2014/main" id="{FAB7A26F-DCAF-FABF-95FF-891824A87807}"/>
              </a:ext>
            </a:extLst>
          </p:cNvPr>
          <p:cNvSpPr/>
          <p:nvPr/>
        </p:nvSpPr>
        <p:spPr>
          <a:xfrm>
            <a:off x="3048" y="772186"/>
            <a:ext cx="12188952" cy="540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60"/>
              </a:lnSpc>
              <a:buNone/>
            </a:pPr>
            <a:r>
              <a:rPr lang="en-US" sz="4400" b="1" dirty="0" err="1">
                <a:solidFill>
                  <a:srgbClr val="0C0C0C"/>
                </a:solidFill>
                <a:latin typeface="Codec Pro ExtraBold" pitchFamily="2" charset="0"/>
              </a:rPr>
              <a:t>eTendering</a:t>
            </a: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 Workflow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2B61FE56-CD9D-AD8E-74CF-E56809E5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294" y="209987"/>
            <a:ext cx="2345259" cy="9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1653008"/>
            <a:ext cx="4891769" cy="2674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07"/>
              </a:lnSpc>
              <a:buNone/>
            </a:pPr>
            <a:r>
              <a:rPr lang="en-US" sz="2400" b="1" dirty="0">
                <a:solidFill>
                  <a:srgbClr val="01A9B0"/>
                </a:solidFill>
                <a:latin typeface="Codec Pro ExtraBold" pitchFamily="2" charset="0"/>
              </a:rPr>
              <a:t>SynapOne’s</a:t>
            </a:r>
          </a:p>
        </p:txBody>
      </p:sp>
      <p:sp>
        <p:nvSpPr>
          <p:cNvPr id="3" name="Object 2"/>
          <p:cNvSpPr/>
          <p:nvPr/>
        </p:nvSpPr>
        <p:spPr>
          <a:xfrm>
            <a:off x="476130" y="2074860"/>
            <a:ext cx="5301337" cy="68821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4400" b="1" spc="-119" dirty="0">
                <a:solidFill>
                  <a:schemeClr val="bg1"/>
                </a:solidFill>
                <a:latin typeface="Codec Pro" pitchFamily="2" charset="0"/>
              </a:rPr>
              <a:t>Supplier Portal</a:t>
            </a:r>
            <a:endParaRPr lang="en-US" sz="4000" b="1" spc="-119" dirty="0">
              <a:solidFill>
                <a:schemeClr val="bg1"/>
              </a:solidFill>
              <a:latin typeface="Codec Pro" pitchFamily="2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185720" y="1267243"/>
            <a:ext cx="4875650" cy="2734050"/>
          </a:xfrm>
          <a:prstGeom prst="rect">
            <a:avLst/>
          </a:prstGeom>
          <a:solidFill>
            <a:srgbClr val="1F1F24"/>
          </a:solidFill>
        </p:spPr>
      </p:sp>
      <p:grpSp>
        <p:nvGrpSpPr>
          <p:cNvPr id="8" name="Google Shape;160;gcfacab53df_0_66">
            <a:extLst>
              <a:ext uri="{FF2B5EF4-FFF2-40B4-BE49-F238E27FC236}">
                <a16:creationId xmlns:a16="http://schemas.microsoft.com/office/drawing/2014/main" id="{1E9B35ED-E22A-643B-FFEE-1706727B1DD9}"/>
              </a:ext>
            </a:extLst>
          </p:cNvPr>
          <p:cNvGrpSpPr/>
          <p:nvPr/>
        </p:nvGrpSpPr>
        <p:grpSpPr>
          <a:xfrm>
            <a:off x="7219019" y="1069262"/>
            <a:ext cx="3756900" cy="662400"/>
            <a:chOff x="1546639" y="1754484"/>
            <a:chExt cx="3756900" cy="662400"/>
          </a:xfrm>
        </p:grpSpPr>
        <p:sp>
          <p:nvSpPr>
            <p:cNvPr id="9" name="Google Shape;161;gcfacab53df_0_66">
              <a:extLst>
                <a:ext uri="{FF2B5EF4-FFF2-40B4-BE49-F238E27FC236}">
                  <a16:creationId xmlns:a16="http://schemas.microsoft.com/office/drawing/2014/main" id="{E809ECA5-2807-4743-BF94-CC1148DB1FB2}"/>
                </a:ext>
              </a:extLst>
            </p:cNvPr>
            <p:cNvSpPr txBox="1"/>
            <p:nvPr/>
          </p:nvSpPr>
          <p:spPr>
            <a:xfrm>
              <a:off x="1600639" y="1840005"/>
              <a:ext cx="3702900" cy="510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Direct Registration </a:t>
              </a:r>
            </a:p>
          </p:txBody>
        </p:sp>
        <p:sp>
          <p:nvSpPr>
            <p:cNvPr id="12" name="Google Shape;162;gcfacab53df_0_66">
              <a:extLst>
                <a:ext uri="{FF2B5EF4-FFF2-40B4-BE49-F238E27FC236}">
                  <a16:creationId xmlns:a16="http://schemas.microsoft.com/office/drawing/2014/main" id="{6061A5B8-368B-F30B-AE7D-CAA3D23CBA59}"/>
                </a:ext>
              </a:extLst>
            </p:cNvPr>
            <p:cNvSpPr/>
            <p:nvPr/>
          </p:nvSpPr>
          <p:spPr>
            <a:xfrm>
              <a:off x="1546639" y="1754484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" name="Google Shape;163;gcfacab53df_0_66">
            <a:extLst>
              <a:ext uri="{FF2B5EF4-FFF2-40B4-BE49-F238E27FC236}">
                <a16:creationId xmlns:a16="http://schemas.microsoft.com/office/drawing/2014/main" id="{DE358A05-DB1E-54C4-7ED9-3C27AAA52546}"/>
              </a:ext>
            </a:extLst>
          </p:cNvPr>
          <p:cNvGrpSpPr/>
          <p:nvPr/>
        </p:nvGrpSpPr>
        <p:grpSpPr>
          <a:xfrm>
            <a:off x="7219019" y="1993662"/>
            <a:ext cx="3663000" cy="910990"/>
            <a:chOff x="1546639" y="2544334"/>
            <a:chExt cx="3663000" cy="910990"/>
          </a:xfrm>
        </p:grpSpPr>
        <p:sp>
          <p:nvSpPr>
            <p:cNvPr id="14" name="Google Shape;164;gcfacab53df_0_66">
              <a:extLst>
                <a:ext uri="{FF2B5EF4-FFF2-40B4-BE49-F238E27FC236}">
                  <a16:creationId xmlns:a16="http://schemas.microsoft.com/office/drawing/2014/main" id="{37DDF8A2-24A4-424C-5B2D-7D01A7A575F3}"/>
                </a:ext>
              </a:extLst>
            </p:cNvPr>
            <p:cNvSpPr txBox="1"/>
            <p:nvPr/>
          </p:nvSpPr>
          <p:spPr>
            <a:xfrm>
              <a:off x="1600639" y="2544334"/>
              <a:ext cx="36090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Supplier </a:t>
              </a:r>
            </a:p>
            <a:p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Categorization </a:t>
              </a:r>
            </a:p>
          </p:txBody>
        </p:sp>
        <p:sp>
          <p:nvSpPr>
            <p:cNvPr id="15" name="Google Shape;165;gcfacab53df_0_66">
              <a:extLst>
                <a:ext uri="{FF2B5EF4-FFF2-40B4-BE49-F238E27FC236}">
                  <a16:creationId xmlns:a16="http://schemas.microsoft.com/office/drawing/2014/main" id="{8DEF3643-1665-920D-16C1-DE39878544EF}"/>
                </a:ext>
              </a:extLst>
            </p:cNvPr>
            <p:cNvSpPr/>
            <p:nvPr/>
          </p:nvSpPr>
          <p:spPr>
            <a:xfrm>
              <a:off x="1546639" y="2636230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dirty="0">
                <a:solidFill>
                  <a:schemeClr val="dk2"/>
                </a:solidFill>
                <a:latin typeface="Montserrat"/>
                <a:sym typeface="Montserrat"/>
              </a:endParaRPr>
            </a:p>
          </p:txBody>
        </p:sp>
      </p:grpSp>
      <p:grpSp>
        <p:nvGrpSpPr>
          <p:cNvPr id="16" name="Google Shape;166;gcfacab53df_0_66">
            <a:extLst>
              <a:ext uri="{FF2B5EF4-FFF2-40B4-BE49-F238E27FC236}">
                <a16:creationId xmlns:a16="http://schemas.microsoft.com/office/drawing/2014/main" id="{0AC74C05-811B-A653-8612-976767DBFC9B}"/>
              </a:ext>
            </a:extLst>
          </p:cNvPr>
          <p:cNvGrpSpPr/>
          <p:nvPr/>
        </p:nvGrpSpPr>
        <p:grpSpPr>
          <a:xfrm>
            <a:off x="7219019" y="3105107"/>
            <a:ext cx="4546200" cy="910990"/>
            <a:chOff x="1546639" y="3424453"/>
            <a:chExt cx="4546200" cy="910990"/>
          </a:xfrm>
        </p:grpSpPr>
        <p:sp>
          <p:nvSpPr>
            <p:cNvPr id="17" name="Google Shape;167;gcfacab53df_0_66">
              <a:extLst>
                <a:ext uri="{FF2B5EF4-FFF2-40B4-BE49-F238E27FC236}">
                  <a16:creationId xmlns:a16="http://schemas.microsoft.com/office/drawing/2014/main" id="{80C1079B-2ADC-42BA-8954-DB3F6745A5B8}"/>
                </a:ext>
              </a:extLst>
            </p:cNvPr>
            <p:cNvSpPr txBox="1"/>
            <p:nvPr/>
          </p:nvSpPr>
          <p:spPr>
            <a:xfrm>
              <a:off x="1600639" y="3424453"/>
              <a:ext cx="44922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r>
                <a:rPr lang="en-IN" sz="2600" dirty="0">
                  <a:solidFill>
                    <a:srgbClr val="FFFFFF"/>
                  </a:solidFill>
                  <a:latin typeface="Codec Pro News" pitchFamily="2" charset="0"/>
                </a:rPr>
                <a:t>Financials, Statutory &amp; Regulatory Info </a:t>
              </a:r>
            </a:p>
          </p:txBody>
        </p:sp>
        <p:sp>
          <p:nvSpPr>
            <p:cNvPr id="18" name="Google Shape;168;gcfacab53df_0_66">
              <a:extLst>
                <a:ext uri="{FF2B5EF4-FFF2-40B4-BE49-F238E27FC236}">
                  <a16:creationId xmlns:a16="http://schemas.microsoft.com/office/drawing/2014/main" id="{FB398FEE-0FB2-7EAC-0EDD-5974C1763C5F}"/>
                </a:ext>
              </a:extLst>
            </p:cNvPr>
            <p:cNvSpPr/>
            <p:nvPr/>
          </p:nvSpPr>
          <p:spPr>
            <a:xfrm>
              <a:off x="1546639" y="3517976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" name="Google Shape;169;gcfacab53df_0_66">
            <a:extLst>
              <a:ext uri="{FF2B5EF4-FFF2-40B4-BE49-F238E27FC236}">
                <a16:creationId xmlns:a16="http://schemas.microsoft.com/office/drawing/2014/main" id="{B5F56BB0-9EE2-AF55-78F4-8090FFA11C5D}"/>
              </a:ext>
            </a:extLst>
          </p:cNvPr>
          <p:cNvGrpSpPr/>
          <p:nvPr/>
        </p:nvGrpSpPr>
        <p:grpSpPr>
          <a:xfrm>
            <a:off x="7219019" y="4216552"/>
            <a:ext cx="3663000" cy="910990"/>
            <a:chOff x="1546639" y="4304764"/>
            <a:chExt cx="3663000" cy="910990"/>
          </a:xfrm>
        </p:grpSpPr>
        <p:sp>
          <p:nvSpPr>
            <p:cNvPr id="20" name="Google Shape;170;gcfacab53df_0_66">
              <a:extLst>
                <a:ext uri="{FF2B5EF4-FFF2-40B4-BE49-F238E27FC236}">
                  <a16:creationId xmlns:a16="http://schemas.microsoft.com/office/drawing/2014/main" id="{22B402C1-C861-CB9F-CCA0-02ABF0B9071B}"/>
                </a:ext>
              </a:extLst>
            </p:cNvPr>
            <p:cNvSpPr txBox="1"/>
            <p:nvPr/>
          </p:nvSpPr>
          <p:spPr>
            <a:xfrm>
              <a:off x="1600639" y="4304764"/>
              <a:ext cx="3609000" cy="910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600" dirty="0">
                  <a:solidFill>
                    <a:srgbClr val="FFFFFF"/>
                  </a:solidFill>
                  <a:latin typeface="Codec Pro News" pitchFamily="2" charset="0"/>
                  <a:sym typeface="Montserrat"/>
                </a:rPr>
                <a:t>Supplier Communication</a:t>
              </a:r>
              <a:endParaRPr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21" name="Google Shape;171;gcfacab53df_0_66">
              <a:extLst>
                <a:ext uri="{FF2B5EF4-FFF2-40B4-BE49-F238E27FC236}">
                  <a16:creationId xmlns:a16="http://schemas.microsoft.com/office/drawing/2014/main" id="{EFE7AC10-CE44-D571-2FB8-6642DA589C05}"/>
                </a:ext>
              </a:extLst>
            </p:cNvPr>
            <p:cNvSpPr/>
            <p:nvPr/>
          </p:nvSpPr>
          <p:spPr>
            <a:xfrm>
              <a:off x="1546639" y="4399722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" name="Google Shape;172;gcfacab53df_0_66">
            <a:extLst>
              <a:ext uri="{FF2B5EF4-FFF2-40B4-BE49-F238E27FC236}">
                <a16:creationId xmlns:a16="http://schemas.microsoft.com/office/drawing/2014/main" id="{CDB4CAC9-3E91-1EA9-C116-5242EFA4DED7}"/>
              </a:ext>
            </a:extLst>
          </p:cNvPr>
          <p:cNvGrpSpPr/>
          <p:nvPr/>
        </p:nvGrpSpPr>
        <p:grpSpPr>
          <a:xfrm>
            <a:off x="7219019" y="5421520"/>
            <a:ext cx="3663000" cy="662400"/>
            <a:chOff x="1546639" y="5281468"/>
            <a:chExt cx="3663000" cy="662400"/>
          </a:xfrm>
        </p:grpSpPr>
        <p:sp>
          <p:nvSpPr>
            <p:cNvPr id="23" name="Google Shape;173;gcfacab53df_0_66">
              <a:extLst>
                <a:ext uri="{FF2B5EF4-FFF2-40B4-BE49-F238E27FC236}">
                  <a16:creationId xmlns:a16="http://schemas.microsoft.com/office/drawing/2014/main" id="{20922A74-D149-3A5C-6616-91E3854F637E}"/>
                </a:ext>
              </a:extLst>
            </p:cNvPr>
            <p:cNvSpPr txBox="1"/>
            <p:nvPr/>
          </p:nvSpPr>
          <p:spPr>
            <a:xfrm>
              <a:off x="1600639" y="5357227"/>
              <a:ext cx="3609000" cy="510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700" tIns="54850" rIns="109700" bIns="54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600" dirty="0">
                  <a:solidFill>
                    <a:srgbClr val="FFFFFF"/>
                  </a:solidFill>
                  <a:latin typeface="Codec Pro News" pitchFamily="2" charset="0"/>
                  <a:sym typeface="Montserrat"/>
                </a:rPr>
                <a:t>Notifications &amp; Alerts</a:t>
              </a:r>
              <a:endParaRPr sz="2600" dirty="0">
                <a:solidFill>
                  <a:srgbClr val="FFFFFF"/>
                </a:solidFill>
                <a:latin typeface="Codec Pro News" pitchFamily="2" charset="0"/>
                <a:sym typeface="Arial"/>
              </a:endParaRPr>
            </a:p>
          </p:txBody>
        </p:sp>
        <p:sp>
          <p:nvSpPr>
            <p:cNvPr id="24" name="Google Shape;174;gcfacab53df_0_66">
              <a:extLst>
                <a:ext uri="{FF2B5EF4-FFF2-40B4-BE49-F238E27FC236}">
                  <a16:creationId xmlns:a16="http://schemas.microsoft.com/office/drawing/2014/main" id="{329A7B72-0A30-76FD-0A35-9D7F21FAACC7}"/>
                </a:ext>
              </a:extLst>
            </p:cNvPr>
            <p:cNvSpPr/>
            <p:nvPr/>
          </p:nvSpPr>
          <p:spPr>
            <a:xfrm>
              <a:off x="1546639" y="5281468"/>
              <a:ext cx="54000" cy="662400"/>
            </a:xfrm>
            <a:prstGeom prst="rect">
              <a:avLst/>
            </a:prstGeom>
            <a:solidFill>
              <a:srgbClr val="E841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2C0B3C-4087-F0C8-B1C8-96757C74B7A5}"/>
              </a:ext>
            </a:extLst>
          </p:cNvPr>
          <p:cNvSpPr txBox="1"/>
          <p:nvPr/>
        </p:nvSpPr>
        <p:spPr>
          <a:xfrm>
            <a:off x="1019947" y="3176326"/>
            <a:ext cx="524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750" dirty="0">
                <a:solidFill>
                  <a:schemeClr val="bg1"/>
                </a:solidFill>
                <a:latin typeface="Codec Pro News" pitchFamily="2" charset="0"/>
              </a:rPr>
              <a:t>An end-to-end solution for managing supplier relationships, from online profile registration and having online channel of communicating.</a:t>
            </a:r>
            <a:endParaRPr lang="en-GB" sz="1750" dirty="0">
              <a:solidFill>
                <a:schemeClr val="bg1"/>
              </a:solidFill>
              <a:latin typeface="Codec Pro New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2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98987DF-EFE0-1786-86F3-CB8D9748D070}"/>
              </a:ext>
            </a:extLst>
          </p:cNvPr>
          <p:cNvSpPr/>
          <p:nvPr/>
        </p:nvSpPr>
        <p:spPr>
          <a:xfrm>
            <a:off x="283774" y="1483743"/>
            <a:ext cx="3863046" cy="48247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6476C22-E4AB-4F6A-87EE-30E00847ABA5}"/>
              </a:ext>
            </a:extLst>
          </p:cNvPr>
          <p:cNvSpPr/>
          <p:nvPr/>
        </p:nvSpPr>
        <p:spPr>
          <a:xfrm>
            <a:off x="8032478" y="1483743"/>
            <a:ext cx="3863046" cy="48247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037B36-3991-9935-565A-C442945DCF8C}"/>
              </a:ext>
            </a:extLst>
          </p:cNvPr>
          <p:cNvSpPr/>
          <p:nvPr/>
        </p:nvSpPr>
        <p:spPr>
          <a:xfrm>
            <a:off x="4159520" y="1483743"/>
            <a:ext cx="3863046" cy="4824784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B3336-9924-8C55-9DAF-CA9DA4709052}"/>
              </a:ext>
            </a:extLst>
          </p:cNvPr>
          <p:cNvSpPr/>
          <p:nvPr/>
        </p:nvSpPr>
        <p:spPr>
          <a:xfrm>
            <a:off x="10105718" y="3241872"/>
            <a:ext cx="1542189" cy="80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Link Registered List to ERP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3A1537-052E-939F-2EE4-42CD2229C2D1}"/>
              </a:ext>
            </a:extLst>
          </p:cNvPr>
          <p:cNvSpPr/>
          <p:nvPr/>
        </p:nvSpPr>
        <p:spPr>
          <a:xfrm>
            <a:off x="8186491" y="3241872"/>
            <a:ext cx="1542189" cy="80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Approve and Onboard Supplier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5BCA69-2AEF-885E-3F89-3C01F06DC541}"/>
              </a:ext>
            </a:extLst>
          </p:cNvPr>
          <p:cNvSpPr/>
          <p:nvPr/>
        </p:nvSpPr>
        <p:spPr>
          <a:xfrm>
            <a:off x="4348039" y="3241872"/>
            <a:ext cx="1542189" cy="80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Issue Supplier registered Category - Questionnaires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8A328D-E7BD-E6B2-D978-2E17199EE2E7}"/>
              </a:ext>
            </a:extLst>
          </p:cNvPr>
          <p:cNvSpPr/>
          <p:nvPr/>
        </p:nvSpPr>
        <p:spPr>
          <a:xfrm>
            <a:off x="2428813" y="3241872"/>
            <a:ext cx="1542189" cy="80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Supplier</a:t>
            </a:r>
          </a:p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 Pre-Approval </a:t>
            </a:r>
          </a:p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Due Diligence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3D6170-5635-E1A4-0CBA-0D46C62B746F}"/>
              </a:ext>
            </a:extLst>
          </p:cNvPr>
          <p:cNvSpPr/>
          <p:nvPr/>
        </p:nvSpPr>
        <p:spPr>
          <a:xfrm>
            <a:off x="509587" y="3241872"/>
            <a:ext cx="1542189" cy="809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Supplier Registration with </a:t>
            </a:r>
          </a:p>
          <a:p>
            <a:pPr algn="ctr"/>
            <a:r>
              <a:rPr lang="en-US" sz="1300" b="1" dirty="0">
                <a:solidFill>
                  <a:schemeClr val="tx1"/>
                </a:solidFill>
                <a:latin typeface="Codec Pro" pitchFamily="2" charset="0"/>
              </a:rPr>
              <a:t>Due Diligence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342F1F-7328-4CDF-268B-610BD8158836}"/>
              </a:ext>
            </a:extLst>
          </p:cNvPr>
          <p:cNvGrpSpPr/>
          <p:nvPr/>
        </p:nvGrpSpPr>
        <p:grpSpPr>
          <a:xfrm>
            <a:off x="6267265" y="1918724"/>
            <a:ext cx="1542189" cy="3455421"/>
            <a:chOff x="6267265" y="2473600"/>
            <a:chExt cx="1542189" cy="3455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8CCFB5-BE80-7B5A-C71B-77C16C30CF3A}"/>
                </a:ext>
              </a:extLst>
            </p:cNvPr>
            <p:cNvSpPr/>
            <p:nvPr/>
          </p:nvSpPr>
          <p:spPr>
            <a:xfrm>
              <a:off x="6267265" y="3796748"/>
              <a:ext cx="1542189" cy="809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dec Pro" pitchFamily="2" charset="0"/>
                </a:rPr>
                <a:t>Assessment by Dept/SME 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E9ECDF-7E4E-52AA-22EB-0C84AA962075}"/>
                </a:ext>
              </a:extLst>
            </p:cNvPr>
            <p:cNvSpPr/>
            <p:nvPr/>
          </p:nvSpPr>
          <p:spPr>
            <a:xfrm>
              <a:off x="6267265" y="5119896"/>
              <a:ext cx="1542189" cy="809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tx1"/>
                  </a:solidFill>
                  <a:latin typeface="Codec Pro" pitchFamily="2" charset="0"/>
                </a:rPr>
                <a:t>Assessment by Dept/SME 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25BAAC-60AA-2A73-4C8C-34923765E79E}"/>
                </a:ext>
              </a:extLst>
            </p:cNvPr>
            <p:cNvSpPr/>
            <p:nvPr/>
          </p:nvSpPr>
          <p:spPr>
            <a:xfrm>
              <a:off x="6267265" y="2473600"/>
              <a:ext cx="1542189" cy="809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dec Pro" pitchFamily="2" charset="0"/>
                </a:rPr>
                <a:t>Assessment by Dept/SME 1</a:t>
              </a: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92502B-2020-D00E-E6B3-9F44C7A39863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>
            <a:off x="2051776" y="3646435"/>
            <a:ext cx="377037" cy="0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A4A941-DBE2-668B-901C-03E56DDDEBB0}"/>
              </a:ext>
            </a:extLst>
          </p:cNvPr>
          <p:cNvCxnSpPr>
            <a:cxnSpLocks/>
          </p:cNvCxnSpPr>
          <p:nvPr/>
        </p:nvCxnSpPr>
        <p:spPr>
          <a:xfrm>
            <a:off x="3971002" y="3635180"/>
            <a:ext cx="377037" cy="0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1680958-BE7E-9AA7-1282-F89ADCD0B5D2}"/>
              </a:ext>
            </a:extLst>
          </p:cNvPr>
          <p:cNvCxnSpPr>
            <a:cxnSpLocks/>
          </p:cNvCxnSpPr>
          <p:nvPr/>
        </p:nvCxnSpPr>
        <p:spPr>
          <a:xfrm>
            <a:off x="5890228" y="3623925"/>
            <a:ext cx="377037" cy="0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481F9FD-6607-3C52-0425-AEBDB9F42CFE}"/>
              </a:ext>
            </a:extLst>
          </p:cNvPr>
          <p:cNvCxnSpPr>
            <a:cxnSpLocks/>
          </p:cNvCxnSpPr>
          <p:nvPr/>
        </p:nvCxnSpPr>
        <p:spPr>
          <a:xfrm>
            <a:off x="7809454" y="3612670"/>
            <a:ext cx="377037" cy="0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4B08F4F-7046-8DF6-9C19-2A54C0D0221A}"/>
              </a:ext>
            </a:extLst>
          </p:cNvPr>
          <p:cNvCxnSpPr>
            <a:cxnSpLocks/>
          </p:cNvCxnSpPr>
          <p:nvPr/>
        </p:nvCxnSpPr>
        <p:spPr>
          <a:xfrm>
            <a:off x="9728680" y="3601415"/>
            <a:ext cx="377037" cy="0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41A8F5F6-81E6-F360-08FA-3ED24C5F0BF7}"/>
              </a:ext>
            </a:extLst>
          </p:cNvPr>
          <p:cNvCxnSpPr>
            <a:cxnSpLocks/>
            <a:stCxn id="36" idx="1"/>
            <a:endCxn id="37" idx="1"/>
          </p:cNvCxnSpPr>
          <p:nvPr/>
        </p:nvCxnSpPr>
        <p:spPr>
          <a:xfrm rot="10800000">
            <a:off x="6267265" y="2323287"/>
            <a:ext cx="12700" cy="2646296"/>
          </a:xfrm>
          <a:prstGeom prst="bentConnector3">
            <a:avLst>
              <a:gd name="adj1" fmla="val 1800000"/>
            </a:avLst>
          </a:prstGeom>
          <a:ln w="38100"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820FE142-99D5-E8E9-337A-9BB8E3C8B44C}"/>
              </a:ext>
            </a:extLst>
          </p:cNvPr>
          <p:cNvCxnSpPr>
            <a:cxnSpLocks/>
            <a:stCxn id="36" idx="3"/>
            <a:endCxn id="37" idx="3"/>
          </p:cNvCxnSpPr>
          <p:nvPr/>
        </p:nvCxnSpPr>
        <p:spPr>
          <a:xfrm flipV="1">
            <a:off x="7809454" y="2323287"/>
            <a:ext cx="12700" cy="2646296"/>
          </a:xfrm>
          <a:prstGeom prst="bentConnector3">
            <a:avLst>
              <a:gd name="adj1" fmla="val 984906"/>
            </a:avLst>
          </a:prstGeom>
          <a:ln w="38100"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Object 1">
            <a:extLst>
              <a:ext uri="{FF2B5EF4-FFF2-40B4-BE49-F238E27FC236}">
                <a16:creationId xmlns:a16="http://schemas.microsoft.com/office/drawing/2014/main" id="{E42A3FA3-5F41-1FAE-4DFF-B4ED74AA119F}"/>
              </a:ext>
            </a:extLst>
          </p:cNvPr>
          <p:cNvSpPr/>
          <p:nvPr/>
        </p:nvSpPr>
        <p:spPr>
          <a:xfrm>
            <a:off x="957056" y="725691"/>
            <a:ext cx="12188952" cy="540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260"/>
              </a:lnSpc>
              <a:buNone/>
            </a:pPr>
            <a:r>
              <a:rPr lang="en-US" sz="4400" b="1" dirty="0">
                <a:solidFill>
                  <a:srgbClr val="0C0C0C"/>
                </a:solidFill>
                <a:latin typeface="Codec Pro ExtraBold" pitchFamily="2" charset="0"/>
              </a:rPr>
              <a:t>Supplier Registration &amp; Onboarding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B4E0B47-4704-79DF-8BC2-6626B664A9BB}"/>
              </a:ext>
            </a:extLst>
          </p:cNvPr>
          <p:cNvSpPr/>
          <p:nvPr/>
        </p:nvSpPr>
        <p:spPr>
          <a:xfrm>
            <a:off x="672860" y="6142008"/>
            <a:ext cx="3298142" cy="345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odec Pro" pitchFamily="2" charset="0"/>
              </a:rPr>
              <a:t>Supplier Due Diligence</a:t>
            </a:r>
            <a:endParaRPr lang="en-GB" sz="1600" b="1" dirty="0">
              <a:solidFill>
                <a:schemeClr val="bg1"/>
              </a:solidFill>
              <a:latin typeface="Codec Pro" pitchFamily="2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CD29978-0B5E-3022-2D32-56A9E81AC0A7}"/>
              </a:ext>
            </a:extLst>
          </p:cNvPr>
          <p:cNvSpPr/>
          <p:nvPr/>
        </p:nvSpPr>
        <p:spPr>
          <a:xfrm>
            <a:off x="4348039" y="6123660"/>
            <a:ext cx="3474115" cy="36973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odec Pro" pitchFamily="2" charset="0"/>
              </a:rPr>
              <a:t>Supplier Evaluation &amp; Approval</a:t>
            </a:r>
            <a:endParaRPr lang="en-GB" sz="1600" b="1" dirty="0">
              <a:solidFill>
                <a:schemeClr val="bg1"/>
              </a:solidFill>
              <a:latin typeface="Codec Pro" pitchFamily="2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A5B35F9-3F60-2E90-085E-9B8696219FAB}"/>
              </a:ext>
            </a:extLst>
          </p:cNvPr>
          <p:cNvSpPr/>
          <p:nvPr/>
        </p:nvSpPr>
        <p:spPr>
          <a:xfrm>
            <a:off x="8186491" y="6113601"/>
            <a:ext cx="3461416" cy="36973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u="none" strike="noStrike" dirty="0">
                <a:solidFill>
                  <a:schemeClr val="bg1"/>
                </a:solidFill>
                <a:effectLst/>
                <a:latin typeface="Codec Pro" pitchFamily="2" charset="0"/>
              </a:rPr>
              <a:t>Supplier Onboarding</a:t>
            </a:r>
            <a:endParaRPr lang="en-GB" sz="1600" b="1" dirty="0">
              <a:solidFill>
                <a:schemeClr val="bg1"/>
              </a:solidFill>
              <a:latin typeface="Codec Pro" pitchFamily="2" charset="0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3D30022D-F8F2-203E-B029-83DF5359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548" y="56609"/>
            <a:ext cx="2110452" cy="8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8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9786</TotalTime>
  <Words>731</Words>
  <Application>Microsoft Office PowerPoint</Application>
  <PresentationFormat>Widescreen</PresentationFormat>
  <Paragraphs>187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Codec Pro</vt:lpstr>
      <vt:lpstr>Codec Pro ExtraBold</vt:lpstr>
      <vt:lpstr>Codec Pro News</vt:lpstr>
      <vt:lpstr>Montserrat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Vaasu Sehgal</dc:creator>
  <cp:lastModifiedBy>Sharad Dayma</cp:lastModifiedBy>
  <cp:revision>13</cp:revision>
  <dcterms:created xsi:type="dcterms:W3CDTF">2023-03-13T06:29:50Z</dcterms:created>
  <dcterms:modified xsi:type="dcterms:W3CDTF">2023-04-10T15:09:54Z</dcterms:modified>
</cp:coreProperties>
</file>